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263" r:id="rId4"/>
    <p:sldId id="308" r:id="rId5"/>
    <p:sldId id="309" r:id="rId6"/>
    <p:sldId id="264" r:id="rId7"/>
    <p:sldId id="265" r:id="rId8"/>
    <p:sldId id="268" r:id="rId9"/>
    <p:sldId id="269" r:id="rId10"/>
    <p:sldId id="270" r:id="rId11"/>
    <p:sldId id="281" r:id="rId12"/>
    <p:sldId id="277" r:id="rId13"/>
    <p:sldId id="284" r:id="rId14"/>
    <p:sldId id="288" r:id="rId15"/>
    <p:sldId id="285" r:id="rId16"/>
    <p:sldId id="286" r:id="rId17"/>
    <p:sldId id="287" r:id="rId18"/>
    <p:sldId id="290" r:id="rId19"/>
    <p:sldId id="292" r:id="rId20"/>
    <p:sldId id="293" r:id="rId21"/>
    <p:sldId id="296" r:id="rId22"/>
    <p:sldId id="297" r:id="rId23"/>
    <p:sldId id="298" r:id="rId24"/>
    <p:sldId id="310" r:id="rId25"/>
    <p:sldId id="299" r:id="rId26"/>
    <p:sldId id="300" r:id="rId27"/>
    <p:sldId id="311" r:id="rId28"/>
    <p:sldId id="275" r:id="rId29"/>
    <p:sldId id="280" r:id="rId30"/>
    <p:sldId id="301" r:id="rId31"/>
    <p:sldId id="303" r:id="rId32"/>
    <p:sldId id="313" r:id="rId33"/>
    <p:sldId id="312" r:id="rId34"/>
    <p:sldId id="315" r:id="rId35"/>
    <p:sldId id="316" r:id="rId36"/>
    <p:sldId id="314" r:id="rId37"/>
    <p:sldId id="306" r:id="rId3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700000"/>
    <a:srgbClr val="1F5B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3033A-BF68-4987-869F-67142B63416E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0"/>
      <dgm:spPr/>
    </dgm:pt>
    <dgm:pt modelId="{13819DB7-E4DF-445D-B089-EE74846499EA}" type="pres">
      <dgm:prSet presAssocID="{F043033A-BF68-4987-869F-67142B63416E}" presName="Name0" presStyleCnt="0">
        <dgm:presLayoutVars>
          <dgm:dir/>
          <dgm:resizeHandles val="exact"/>
        </dgm:presLayoutVars>
      </dgm:prSet>
      <dgm:spPr/>
    </dgm:pt>
    <dgm:pt modelId="{EB5A9DD8-86F9-4015-807F-111C67C6810A}" type="pres">
      <dgm:prSet presAssocID="{F043033A-BF68-4987-869F-67142B63416E}" presName="arrow" presStyleLbl="bgShp" presStyleIdx="0" presStyleCnt="1" custLinFactNeighborY="-38997"/>
      <dgm:spPr>
        <a:solidFill>
          <a:schemeClr val="accent6">
            <a:lumMod val="75000"/>
          </a:schemeClr>
        </a:solidFill>
      </dgm:spPr>
    </dgm:pt>
    <dgm:pt modelId="{8E1340F3-CF1C-48C4-9583-F486855D738C}" type="pres">
      <dgm:prSet presAssocID="{F043033A-BF68-4987-869F-67142B63416E}" presName="points" presStyleCnt="0"/>
      <dgm:spPr/>
    </dgm:pt>
  </dgm:ptLst>
  <dgm:cxnLst>
    <dgm:cxn modelId="{45CB56FE-3C6E-4F3E-89DF-B768F5336116}" type="presOf" srcId="{F043033A-BF68-4987-869F-67142B63416E}" destId="{13819DB7-E4DF-445D-B089-EE74846499EA}" srcOrd="0" destOrd="0" presId="urn:microsoft.com/office/officeart/2005/8/layout/hProcess11"/>
    <dgm:cxn modelId="{118DE448-F1C2-421E-9A84-C4122EE62430}" type="presParOf" srcId="{13819DB7-E4DF-445D-B089-EE74846499EA}" destId="{EB5A9DD8-86F9-4015-807F-111C67C6810A}" srcOrd="0" destOrd="0" presId="urn:microsoft.com/office/officeart/2005/8/layout/hProcess11"/>
    <dgm:cxn modelId="{7620E5F5-B92F-4B7C-AA0B-0355D892D901}" type="presParOf" srcId="{13819DB7-E4DF-445D-B089-EE74846499EA}" destId="{8E1340F3-CF1C-48C4-9583-F486855D738C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9DD8-86F9-4015-807F-111C67C6810A}">
      <dsp:nvSpPr>
        <dsp:cNvPr id="0" name=""/>
        <dsp:cNvSpPr/>
      </dsp:nvSpPr>
      <dsp:spPr>
        <a:xfrm>
          <a:off x="0" y="259250"/>
          <a:ext cx="2183904" cy="720080"/>
        </a:xfrm>
        <a:prstGeom prst="notchedRightArrow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5C28-0A8C-482F-B645-25752EBD7608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31A9-B998-4F91-BCCC-87BA92A69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5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0531D-2CAC-4500-8A4C-1665C74A3F47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5E829-BB5D-4C66-985F-0055C7E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E829-BB5D-4C66-985F-0055C7EE05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Записывать только названия векторов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E829-BB5D-4C66-985F-0055C7EE05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iisb.ru/ru/labs/genetic_engineerin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70457814/entry/0" TargetMode="External"/><Relationship Id="rId7" Type="http://schemas.openxmlformats.org/officeDocument/2006/relationships/hyperlink" Target="http://ivo.garant.ru/#/document/12115487/entry/0" TargetMode="External"/><Relationship Id="rId2" Type="http://schemas.openxmlformats.org/officeDocument/2006/relationships/hyperlink" Target="http://ivo.garant.ru/#/document/70457814/entry/1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o.garant.ru/#/document/12132482/entry/0" TargetMode="External"/><Relationship Id="rId5" Type="http://schemas.openxmlformats.org/officeDocument/2006/relationships/hyperlink" Target="http://ivo.garant.ru/#/document/4180376/entry/0" TargetMode="External"/><Relationship Id="rId4" Type="http://schemas.openxmlformats.org/officeDocument/2006/relationships/hyperlink" Target="http://ivo.garant.ru/#/document/4181368/entry/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2164247/entry/0" TargetMode="External"/><Relationship Id="rId2" Type="http://schemas.openxmlformats.org/officeDocument/2006/relationships/hyperlink" Target="http://ivo.garant.ru/#/multilink/10135402/paragraph/13562/number/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iisb.ru/ru/labs/genetic_engineering/" TargetMode="External"/><Relationship Id="rId2" Type="http://schemas.openxmlformats.org/officeDocument/2006/relationships/hyperlink" Target="http://www.vniisb.ru/ru/labs/cell_enginee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niisb.ru/ru/labs/induced_recombogenesis/" TargetMode="External"/><Relationship Id="rId4" Type="http://schemas.openxmlformats.org/officeDocument/2006/relationships/hyperlink" Target="http://www.vniisb.ru/ru/labs/dna_marke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iisb.ru/ru/labs/cell_biology/" TargetMode="External"/><Relationship Id="rId2" Type="http://schemas.openxmlformats.org/officeDocument/2006/relationships/hyperlink" Target="http://www.vniisb.ru/ru/labs/genomes_analys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niisb.ru/ru/research_topics/" TargetMode="External"/><Relationship Id="rId4" Type="http://schemas.openxmlformats.org/officeDocument/2006/relationships/hyperlink" Target="http://www.vniisb.ru/ru/groups/genome_modificatio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29600" cy="2219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ГЕНЕТИЧЕСКОЙ ИНЖЕНЕРИИ</a:t>
            </a:r>
            <a:endParaRPr lang="ru-RU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31698"/>
            <a:ext cx="8568952" cy="3337662"/>
          </a:xfrm>
        </p:spPr>
        <p:txBody>
          <a:bodyPr>
            <a:normAutofit fontScale="77500" lnSpcReduction="20000"/>
          </a:bodyPr>
          <a:lstStyle/>
          <a:p>
            <a:pPr lvl="0" indent="542925" algn="l"/>
            <a:r>
              <a:rPr lang="ru-RU" i="1" dirty="0" smtClean="0"/>
              <a:t>1</a:t>
            </a:r>
            <a:r>
              <a:rPr lang="ru-RU" i="1" dirty="0"/>
              <a:t>. Получение </a:t>
            </a:r>
            <a:r>
              <a:rPr lang="ru-RU" i="1" dirty="0" err="1"/>
              <a:t>трансгенных</a:t>
            </a:r>
            <a:r>
              <a:rPr lang="ru-RU" i="1" dirty="0"/>
              <a:t> растений</a:t>
            </a:r>
            <a:endParaRPr lang="ru-RU" b="1" dirty="0"/>
          </a:p>
          <a:p>
            <a:pPr indent="542925" algn="l"/>
            <a:r>
              <a:rPr lang="ru-RU" i="1" dirty="0" smtClean="0"/>
              <a:t>2</a:t>
            </a:r>
            <a:r>
              <a:rPr lang="ru-RU" i="1" dirty="0"/>
              <a:t>. Применение методов генетической инженерии для улучшения аминокислотного состава запасных белков растений</a:t>
            </a:r>
            <a:endParaRPr lang="ru-RU" b="1" dirty="0"/>
          </a:p>
          <a:p>
            <a:pPr indent="542925" algn="l"/>
            <a:r>
              <a:rPr lang="ru-RU" i="1" dirty="0" smtClean="0"/>
              <a:t>3</a:t>
            </a:r>
            <a:r>
              <a:rPr lang="ru-RU" i="1" dirty="0"/>
              <a:t>. Повышение эффективности процесса фотосинтеза</a:t>
            </a:r>
            <a:endParaRPr lang="ru-RU" b="1" dirty="0"/>
          </a:p>
          <a:p>
            <a:pPr indent="542925" algn="l"/>
            <a:r>
              <a:rPr lang="ru-RU" i="1" dirty="0" smtClean="0"/>
              <a:t>4</a:t>
            </a:r>
            <a:r>
              <a:rPr lang="ru-RU" i="1" dirty="0"/>
              <a:t>. Генно-инженерные подходы к решению проблемы усвоения азота</a:t>
            </a:r>
            <a:endParaRPr lang="ru-RU" b="1" dirty="0"/>
          </a:p>
          <a:p>
            <a:pPr indent="542925" algn="l"/>
            <a:r>
              <a:rPr lang="ru-RU" i="1" dirty="0" smtClean="0"/>
              <a:t>5</a:t>
            </a:r>
            <a:r>
              <a:rPr lang="ru-RU" i="1" dirty="0"/>
              <a:t>. Устойчивость растений к </a:t>
            </a:r>
            <a:r>
              <a:rPr lang="ru-RU" i="1" dirty="0" err="1"/>
              <a:t>фитопатогенам</a:t>
            </a:r>
            <a:endParaRPr lang="ru-RU" b="1" dirty="0"/>
          </a:p>
          <a:p>
            <a:pPr indent="542925" algn="l"/>
            <a:r>
              <a:rPr lang="ru-RU" i="1" dirty="0" smtClean="0"/>
              <a:t>6. </a:t>
            </a:r>
            <a:r>
              <a:rPr lang="ru-RU" i="1" dirty="0"/>
              <a:t>Устойчивость растений к гербицидам</a:t>
            </a:r>
            <a:endParaRPr lang="ru-RU" dirty="0"/>
          </a:p>
          <a:p>
            <a:pPr indent="542925" algn="l"/>
            <a:r>
              <a:rPr lang="ru-RU" i="1" dirty="0" smtClean="0"/>
              <a:t>7. </a:t>
            </a:r>
            <a:r>
              <a:rPr lang="ru-RU" i="1" dirty="0"/>
              <a:t>Устойчивость растений к насекомым</a:t>
            </a:r>
            <a:endParaRPr lang="ru-RU" b="1" dirty="0"/>
          </a:p>
          <a:p>
            <a:pPr indent="542925" algn="l"/>
            <a:r>
              <a:rPr lang="ru-RU" i="1" dirty="0" smtClean="0"/>
              <a:t>8</a:t>
            </a:r>
            <a:r>
              <a:rPr lang="ru-RU" i="1" dirty="0"/>
              <a:t>. Устойчивость растений к абиотическим </a:t>
            </a:r>
            <a:r>
              <a:rPr lang="ru-RU" i="1" dirty="0" smtClean="0"/>
              <a:t>стрессам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525"/>
            <a:ext cx="5040560" cy="41395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После заражения часть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Ti</a:t>
            </a:r>
            <a:r>
              <a:rPr lang="ru-RU" sz="2400" dirty="0"/>
              <a:t>-</a:t>
            </a:r>
            <a:r>
              <a:rPr lang="ru-RU" sz="2400" dirty="0" err="1"/>
              <a:t>плазмиды</a:t>
            </a:r>
            <a:r>
              <a:rPr lang="ru-RU" sz="2400" dirty="0"/>
              <a:t> включается в хромосому клеток растения-хозяина. </a:t>
            </a:r>
            <a:r>
              <a:rPr lang="ru-RU" sz="2400" dirty="0" smtClean="0"/>
              <a:t>Т.е. </a:t>
            </a:r>
            <a:r>
              <a:rPr lang="en-US" sz="2400" i="1" dirty="0" smtClean="0"/>
              <a:t>A</a:t>
            </a:r>
            <a:r>
              <a:rPr lang="en-US" sz="2400" i="1" dirty="0"/>
              <a:t>. </a:t>
            </a:r>
            <a:r>
              <a:rPr lang="en-US" sz="2400" i="1" dirty="0" err="1"/>
              <a:t>tumefaciens</a:t>
            </a:r>
            <a:r>
              <a:rPr lang="en-US" sz="2400" dirty="0"/>
              <a:t> </a:t>
            </a:r>
            <a:r>
              <a:rPr lang="ru-RU" sz="2400" dirty="0"/>
              <a:t>встраивает часть своего генома в ДНК растительной клетки и заставляет </a:t>
            </a:r>
            <a:r>
              <a:rPr lang="en-US" sz="2400" dirty="0"/>
              <a:t>e</a:t>
            </a:r>
            <a:r>
              <a:rPr lang="ru-RU" sz="2400" dirty="0"/>
              <a:t>е таким способом изменять метаболизм, синтезируя вещества, необходимые для бактерий.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005" y="4069200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800" i="1" dirty="0"/>
              <a:t>Именно это свойство </a:t>
            </a:r>
            <a:br>
              <a:rPr lang="ru-RU" sz="2800" i="1" dirty="0"/>
            </a:br>
            <a:r>
              <a:rPr lang="en-US" sz="2800" i="1" dirty="0"/>
              <a:t>A. </a:t>
            </a:r>
            <a:r>
              <a:rPr lang="en-US" sz="2800" i="1" dirty="0" err="1"/>
              <a:t>tumefaciens</a:t>
            </a:r>
            <a:r>
              <a:rPr lang="en-US" sz="2800" i="1" dirty="0"/>
              <a:t> и </a:t>
            </a:r>
            <a:r>
              <a:rPr lang="ru-RU" sz="2800" i="1" dirty="0"/>
              <a:t>послужило поводом для создания на основе </a:t>
            </a:r>
            <a:r>
              <a:rPr lang="en-US" sz="2800" i="1" dirty="0"/>
              <a:t>Ti</a:t>
            </a:r>
            <a:r>
              <a:rPr lang="ru-RU" sz="2800" i="1" dirty="0"/>
              <a:t>-</a:t>
            </a:r>
            <a:r>
              <a:rPr lang="ru-RU" sz="2800" i="1" dirty="0" err="1"/>
              <a:t>плазмиды</a:t>
            </a:r>
            <a:r>
              <a:rPr lang="ru-RU" sz="2800" i="1" dirty="0"/>
              <a:t> вектора, доставляющего необходимые гены в клетку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52" y="59234"/>
            <a:ext cx="35814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юба\Pictures\рисунки без фона\exclamation_mark_PNG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9776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" y="909927"/>
            <a:ext cx="9036496" cy="538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9180512" cy="10801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Векторы на основе ДНК-содержащих вирусов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растений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56144"/>
            <a:ext cx="8856984" cy="4709160"/>
          </a:xfrm>
        </p:spPr>
        <p:txBody>
          <a:bodyPr>
            <a:normAutofit lnSpcReduction="10000"/>
          </a:bodyPr>
          <a:lstStyle/>
          <a:p>
            <a:pPr marL="136525" indent="406400">
              <a:buNone/>
            </a:pPr>
            <a:r>
              <a:rPr lang="ru-RU" i="1" dirty="0"/>
              <a:t>Вирусы можно рассматривать как разновидности чужеродной нуклеи­новой кислоты, которые реплицируются и </a:t>
            </a:r>
            <a:r>
              <a:rPr lang="ru-RU" i="1" dirty="0" err="1"/>
              <a:t>экспрессируются</a:t>
            </a:r>
            <a:r>
              <a:rPr lang="ru-RU" i="1" dirty="0"/>
              <a:t> в клетках растений. Подавляющее большинство </a:t>
            </a:r>
            <a:r>
              <a:rPr lang="ru-RU" i="1" dirty="0" err="1"/>
              <a:t>фитовирусов</a:t>
            </a:r>
            <a:r>
              <a:rPr lang="ru-RU" i="1" dirty="0"/>
              <a:t> в качестве носителя генетической информации содержат РНК. </a:t>
            </a:r>
            <a:endParaRPr lang="ru-RU" i="1" dirty="0" smtClean="0"/>
          </a:p>
          <a:p>
            <a:pPr marL="136525" indent="406400">
              <a:buNone/>
            </a:pPr>
            <a:r>
              <a:rPr lang="ru-RU" i="1" dirty="0" smtClean="0"/>
              <a:t>Только </a:t>
            </a:r>
            <a:r>
              <a:rPr lang="ru-RU" i="1" dirty="0"/>
              <a:t>1 </a:t>
            </a:r>
            <a:r>
              <a:rPr lang="ru-RU" i="1" dirty="0" smtClean="0"/>
              <a:t>-2 </a:t>
            </a:r>
            <a:r>
              <a:rPr lang="ru-RU" i="1" dirty="0"/>
              <a:t>% вирусов, инфицирующих растения, относятся к ДНК-содержащим. Именно эти вирусы удобны для использования в технологии рекомбинантных ДНК, а также в качестве векторов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877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0000"/>
                </a:solidFill>
                <a:effectLst/>
              </a:rPr>
              <a:t>Методы прямого переноса генов в </a:t>
            </a:r>
            <a:r>
              <a:rPr lang="ru-RU" sz="2400" dirty="0" smtClean="0">
                <a:solidFill>
                  <a:srgbClr val="700000"/>
                </a:solidFill>
                <a:effectLst/>
              </a:rPr>
              <a:t>растение </a:t>
            </a:r>
            <a:endParaRPr lang="ru-RU" sz="2400" dirty="0">
              <a:solidFill>
                <a:srgbClr val="7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4854"/>
            <a:ext cx="8856984" cy="5956513"/>
          </a:xfrm>
        </p:spPr>
        <p:txBody>
          <a:bodyPr>
            <a:noAutofit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sz="2400" u="sng" dirty="0"/>
              <a:t>Трансформация растительных протопластов. </a:t>
            </a:r>
            <a:r>
              <a:rPr lang="ru-RU" sz="2400" dirty="0"/>
              <a:t>Осуществляется благодаря комбинации методик кальциевой преципитации ДНК и слияния протопластов. </a:t>
            </a:r>
            <a:r>
              <a:rPr lang="ru-RU" sz="2000" i="1" dirty="0">
                <a:solidFill>
                  <a:srgbClr val="700000"/>
                </a:solidFill>
              </a:rPr>
              <a:t>Для трансформации может быть использован практически любой ДНК-вектор. Донорная ДНК может  не содержать специальных биологических сигналов (</a:t>
            </a:r>
            <a:r>
              <a:rPr lang="en-US" sz="2000" i="1" dirty="0" err="1">
                <a:solidFill>
                  <a:srgbClr val="700000"/>
                </a:solidFill>
              </a:rPr>
              <a:t>vir</a:t>
            </a:r>
            <a:r>
              <a:rPr lang="ru-RU" sz="2000" i="1" dirty="0">
                <a:solidFill>
                  <a:srgbClr val="700000"/>
                </a:solidFill>
              </a:rPr>
              <a:t>-областей, пограничных областей Т-ДНК</a:t>
            </a:r>
            <a:r>
              <a:rPr lang="ru-RU" sz="2000" i="1" dirty="0" smtClean="0">
                <a:solidFill>
                  <a:srgbClr val="700000"/>
                </a:solidFill>
              </a:rPr>
              <a:t>). Культуру </a:t>
            </a:r>
            <a:r>
              <a:rPr lang="ru-RU" sz="2000" i="1" dirty="0">
                <a:solidFill>
                  <a:srgbClr val="700000"/>
                </a:solidFill>
              </a:rPr>
              <a:t>протопластов на начальной стадии ее роста заражают агробактериями, которые используют в качестве векторов.</a:t>
            </a:r>
            <a:endParaRPr lang="ru-RU" sz="2400" i="1" dirty="0">
              <a:solidFill>
                <a:srgbClr val="700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sz="2400" u="sng" dirty="0" err="1"/>
              <a:t>Микроинъекции</a:t>
            </a:r>
            <a:r>
              <a:rPr lang="ru-RU" sz="2400" u="sng" dirty="0"/>
              <a:t> ДНК. </a:t>
            </a:r>
            <a:r>
              <a:rPr lang="ru-RU" sz="2400" dirty="0"/>
              <a:t>Аналогичен методу </a:t>
            </a:r>
            <a:r>
              <a:rPr lang="ru-RU" sz="2400" dirty="0" err="1"/>
              <a:t>микроинъекции</a:t>
            </a:r>
            <a:r>
              <a:rPr lang="ru-RU" sz="2400" dirty="0"/>
              <a:t> животных клеток. Этот метод можно рассматривать как наиболее универсальный. </a:t>
            </a:r>
            <a:r>
              <a:rPr lang="ru-RU" sz="2000" i="1" dirty="0">
                <a:solidFill>
                  <a:srgbClr val="700000"/>
                </a:solidFill>
              </a:rPr>
              <a:t>Эффективность трансформации растительных клеток — 10 </a:t>
            </a:r>
            <a:r>
              <a:rPr lang="ru-RU" sz="2000" i="1" dirty="0" smtClean="0">
                <a:solidFill>
                  <a:srgbClr val="700000"/>
                </a:solidFill>
              </a:rPr>
              <a:t>-20</a:t>
            </a:r>
            <a:r>
              <a:rPr lang="ru-RU" sz="2000" i="1" dirty="0">
                <a:solidFill>
                  <a:srgbClr val="700000"/>
                </a:solidFill>
              </a:rPr>
              <a:t>% независимо от типа вектора. Трансформация не </a:t>
            </a:r>
            <a:r>
              <a:rPr lang="ru-RU" sz="2000" i="1" dirty="0" err="1">
                <a:solidFill>
                  <a:srgbClr val="700000"/>
                </a:solidFill>
              </a:rPr>
              <a:t>видоспецифична</a:t>
            </a:r>
            <a:r>
              <a:rPr lang="ru-RU" sz="2000" i="1" dirty="0">
                <a:solidFill>
                  <a:srgbClr val="700000"/>
                </a:solidFill>
              </a:rPr>
              <a:t>, возможен перенос генов в любое растение</a:t>
            </a:r>
            <a:r>
              <a:rPr lang="ru-RU" sz="2400" i="1" dirty="0">
                <a:solidFill>
                  <a:srgbClr val="700000"/>
                </a:solidFill>
              </a:rPr>
              <a:t>.</a:t>
            </a:r>
          </a:p>
          <a:p>
            <a:pPr marL="651510" indent="-51435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32" y="0"/>
            <a:ext cx="1167555" cy="8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0000"/>
                </a:solidFill>
                <a:effectLst/>
              </a:rPr>
              <a:t>Методы прямого переноса генов в </a:t>
            </a:r>
            <a:r>
              <a:rPr lang="ru-RU" sz="2400" dirty="0" smtClean="0">
                <a:solidFill>
                  <a:srgbClr val="700000"/>
                </a:solidFill>
                <a:effectLst/>
              </a:rPr>
              <a:t>растение </a:t>
            </a:r>
            <a:endParaRPr lang="ru-RU" sz="2400" dirty="0">
              <a:solidFill>
                <a:srgbClr val="7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4855"/>
            <a:ext cx="8229600" cy="4876394"/>
          </a:xfrm>
        </p:spPr>
        <p:txBody>
          <a:bodyPr>
            <a:noAutofit/>
          </a:bodyPr>
          <a:lstStyle/>
          <a:p>
            <a:pPr marL="447675" lvl="0" indent="-311150">
              <a:buNone/>
            </a:pPr>
            <a:r>
              <a:rPr lang="ru-RU" dirty="0" smtClean="0"/>
              <a:t>3. </a:t>
            </a:r>
            <a:r>
              <a:rPr lang="ru-RU" u="sng" dirty="0" err="1" smtClean="0"/>
              <a:t>Электропорация</a:t>
            </a:r>
            <a:r>
              <a:rPr lang="ru-RU" u="sng" dirty="0"/>
              <a:t>.</a:t>
            </a:r>
            <a:r>
              <a:rPr lang="ru-RU" dirty="0"/>
              <a:t> Метод основан на повышении проницаемости </a:t>
            </a:r>
            <a:r>
              <a:rPr lang="ru-RU" dirty="0" err="1"/>
              <a:t>биомембран</a:t>
            </a:r>
            <a:r>
              <a:rPr lang="ru-RU" dirty="0"/>
              <a:t> за счет действия импульсов высокого напряжения. </a:t>
            </a:r>
            <a:r>
              <a:rPr lang="ru-RU" sz="2400" i="1" dirty="0"/>
              <a:t>В результате молекулы ДНК проникают в клетки через поры в клеточной мембране.</a:t>
            </a:r>
          </a:p>
          <a:p>
            <a:pPr marL="447675" lvl="0" indent="-311150">
              <a:buNone/>
            </a:pPr>
            <a:r>
              <a:rPr lang="ru-RU" dirty="0" smtClean="0"/>
              <a:t>4. </a:t>
            </a:r>
            <a:r>
              <a:rPr lang="ru-RU" u="sng" dirty="0" smtClean="0"/>
              <a:t>Упаковка </a:t>
            </a:r>
            <a:r>
              <a:rPr lang="ru-RU" u="sng" dirty="0"/>
              <a:t>в </a:t>
            </a:r>
            <a:r>
              <a:rPr lang="ru-RU" u="sng" dirty="0" err="1"/>
              <a:t>липосомы</a:t>
            </a:r>
            <a:r>
              <a:rPr lang="ru-RU" u="sng" dirty="0"/>
              <a:t>. </a:t>
            </a:r>
            <a:r>
              <a:rPr lang="ru-RU" dirty="0"/>
              <a:t>Это один из методов, позволяющих защитить экзогенный генетический материал от разрушения нуклеазами растительной клетки.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934670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311150">
              <a:buNone/>
            </a:pPr>
            <a:r>
              <a:rPr lang="ru-RU" sz="2000" dirty="0" err="1">
                <a:solidFill>
                  <a:srgbClr val="C00000"/>
                </a:solidFill>
              </a:rPr>
              <a:t>Липосомы</a:t>
            </a:r>
            <a:r>
              <a:rPr lang="ru-RU" sz="2000" dirty="0">
                <a:solidFill>
                  <a:srgbClr val="C00000"/>
                </a:solidFill>
              </a:rPr>
              <a:t> — сферические тельца, оболочки которых образованы фосфолипидами.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0525" y="5661248"/>
            <a:ext cx="4491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6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>
            <a:normAutofit fontScale="90000"/>
          </a:bodyPr>
          <a:lstStyle/>
          <a:p>
            <a:pPr indent="447675" algn="just"/>
            <a:r>
              <a:rPr 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биологической </a:t>
            </a:r>
            <a:r>
              <a:rPr lang="ru-RU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баллистики  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-  </a:t>
            </a:r>
            <a:r>
              <a:rPr lang="ru-RU" sz="3200" dirty="0">
                <a:solidFill>
                  <a:srgbClr val="C00000"/>
                </a:solidFill>
              </a:rPr>
              <a:t>это один из самых эффективных методов трансформации однодольных растений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752528"/>
          </a:xfrm>
        </p:spPr>
        <p:txBody>
          <a:bodyPr>
            <a:normAutofit/>
          </a:bodyPr>
          <a:lstStyle/>
          <a:p>
            <a:pPr marL="136525" indent="311150">
              <a:buNone/>
            </a:pPr>
            <a:r>
              <a:rPr lang="ru-RU" sz="2500" i="1" dirty="0" smtClean="0">
                <a:solidFill>
                  <a:srgbClr val="1F5B29"/>
                </a:solidFill>
              </a:rPr>
              <a:t>Исходный </a:t>
            </a:r>
            <a:r>
              <a:rPr lang="ru-RU" sz="2500" i="1" dirty="0">
                <a:solidFill>
                  <a:srgbClr val="1F5B29"/>
                </a:solidFill>
              </a:rPr>
              <a:t>материал для трансформации — суспензионная культура, </a:t>
            </a:r>
            <a:r>
              <a:rPr lang="ru-RU" sz="2500" i="1" dirty="0" err="1">
                <a:solidFill>
                  <a:srgbClr val="1F5B29"/>
                </a:solidFill>
              </a:rPr>
              <a:t>каллусная</a:t>
            </a:r>
            <a:r>
              <a:rPr lang="ru-RU" sz="2500" i="1" dirty="0">
                <a:solidFill>
                  <a:srgbClr val="1F5B29"/>
                </a:solidFill>
              </a:rPr>
              <a:t> ткань или 4—5-дневные культивируемые незрелые зародыши однодольных.</a:t>
            </a:r>
          </a:p>
          <a:p>
            <a:pPr marL="136525" indent="311150">
              <a:buNone/>
            </a:pPr>
            <a:r>
              <a:rPr lang="ru-RU" sz="2500" i="1" dirty="0">
                <a:solidFill>
                  <a:srgbClr val="1F5B29"/>
                </a:solidFill>
              </a:rPr>
              <a:t>Метод основан на напылении ДНК-вектора на мельчайшие частички вольфрама, которыми затем бомбардируют клетки. Бомбардировка осуществляется с помощью баллистической пушки за счет перепада давления. Часть клеток гибнет, а выжившие клетки трансформируются, затем их культивируют и используют для регенерации растений</a:t>
            </a:r>
            <a:r>
              <a:rPr lang="ru-RU" sz="2500" i="1" dirty="0" smtClean="0">
                <a:solidFill>
                  <a:srgbClr val="1F5B29"/>
                </a:solidFill>
              </a:rPr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744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  <a:effectLst/>
              </a:rPr>
              <a:t>2. Применение </a:t>
            </a:r>
            <a:r>
              <a:rPr lang="ru-RU" sz="3200" b="0" dirty="0">
                <a:solidFill>
                  <a:srgbClr val="C00000"/>
                </a:solidFill>
                <a:effectLst/>
              </a:rPr>
              <a:t>методов генетической инженерии для улучшения аминокислотного состава запасных белков </a:t>
            </a:r>
            <a:r>
              <a:rPr lang="ru-RU" sz="3200" b="0" dirty="0" smtClean="0">
                <a:solidFill>
                  <a:srgbClr val="C00000"/>
                </a:solidFill>
                <a:effectLst/>
              </a:rPr>
              <a:t>растений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r>
              <a:rPr lang="ru-RU" dirty="0"/>
              <a:t>Решение проблемы создания новых форм растений подразумевает в первую очередь повышение качества синтезируемых растением продуктов, которые определяют его питательную и техническую ценность. В основном это касается запасных белков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5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Генно-инженерные методы более перспективны для создания улучшенных </a:t>
            </a:r>
            <a:r>
              <a:rPr lang="ru-RU" dirty="0" smtClean="0">
                <a:solidFill>
                  <a:srgbClr val="C00000"/>
                </a:solidFill>
              </a:rPr>
              <a:t>сортов чем методы традиционной селекции, </a:t>
            </a:r>
            <a:r>
              <a:rPr lang="ru-RU" dirty="0">
                <a:solidFill>
                  <a:srgbClr val="C00000"/>
                </a:solidFill>
              </a:rPr>
              <a:t>так как позволяют избирательно вводить в геном растения-реципиента гены искомого признака. </a:t>
            </a:r>
            <a:endParaRPr lang="ru-RU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i="1" dirty="0" smtClean="0"/>
              <a:t>Операции </a:t>
            </a:r>
            <a:r>
              <a:rPr lang="ru-RU" i="1" dirty="0"/>
              <a:t>по получению </a:t>
            </a:r>
            <a:r>
              <a:rPr lang="ru-RU" i="1" dirty="0" err="1"/>
              <a:t>трансгенных</a:t>
            </a:r>
            <a:r>
              <a:rPr lang="ru-RU" i="1" dirty="0"/>
              <a:t> растений с улучшенным аминокислотным составом белка разделены на ряд этапов: 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717032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4) создание векторов, содержащих измененный ген;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509120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3) целенаправленное из­менение последовательностей генов запасных белков для улучше­ния аминокислотного состава;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301208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2) изучение механизмов </a:t>
            </a:r>
            <a:r>
              <a:rPr lang="ru-RU" i="1" dirty="0" err="1"/>
              <a:t>тканеспецифичной</a:t>
            </a:r>
            <a:r>
              <a:rPr lang="ru-RU" i="1" dirty="0"/>
              <a:t> и временной экспрессии белков и выявление последовательностей ДНК, определяющих данный механизм;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6093296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1) клонирование генов запасных белков;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2924944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5) введение модифицированных генов в растения</a:t>
            </a:r>
            <a:r>
              <a:rPr lang="ru-RU" i="1" dirty="0" smtClean="0"/>
              <a:t>.</a:t>
            </a:r>
            <a:endParaRPr lang="ru-RU" i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5496" y="2924944"/>
            <a:ext cx="864096" cy="3024336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C00000"/>
                </a:solidFill>
                <a:effectLst/>
              </a:rPr>
              <a:t>3</a:t>
            </a:r>
            <a:r>
              <a:rPr lang="ru-RU" b="0" dirty="0">
                <a:solidFill>
                  <a:srgbClr val="C00000"/>
                </a:solidFill>
                <a:effectLst/>
              </a:rPr>
              <a:t>. Повышение эффективности процесса </a:t>
            </a:r>
            <a:r>
              <a:rPr lang="ru-RU" b="0" dirty="0" smtClean="0">
                <a:solidFill>
                  <a:srgbClr val="C00000"/>
                </a:solidFill>
                <a:effectLst/>
              </a:rPr>
              <a:t>фотосинтеза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000" i="1" dirty="0"/>
              <a:t>Один из возможных способов увеличения фотосинтеза и, следо­вательно, продуктивности растений состоит в клонировании </a:t>
            </a:r>
            <a:r>
              <a:rPr lang="ru-RU" sz="2000" i="1" dirty="0" err="1"/>
              <a:t>хлоропластных</a:t>
            </a:r>
            <a:r>
              <a:rPr lang="ru-RU" sz="2000" i="1" dirty="0"/>
              <a:t> генов в клетках бактерий и их переносе в растения</a:t>
            </a:r>
            <a:r>
              <a:rPr lang="ru-RU" dirty="0"/>
              <a:t>. </a:t>
            </a:r>
            <a:endParaRPr lang="ru-RU" dirty="0" smtClean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r>
              <a:rPr lang="ru-RU" dirty="0" smtClean="0">
                <a:solidFill>
                  <a:srgbClr val="1F5B29"/>
                </a:solidFill>
              </a:rPr>
              <a:t>В </a:t>
            </a:r>
            <a:r>
              <a:rPr lang="ru-RU" dirty="0">
                <a:solidFill>
                  <a:srgbClr val="1F5B29"/>
                </a:solidFill>
              </a:rPr>
              <a:t>настоящее время уже клонировано несколько </a:t>
            </a:r>
            <a:r>
              <a:rPr lang="ru-RU" dirty="0" err="1">
                <a:solidFill>
                  <a:srgbClr val="1F5B29"/>
                </a:solidFill>
              </a:rPr>
              <a:t>хлоропластных</a:t>
            </a:r>
            <a:r>
              <a:rPr lang="ru-RU" dirty="0">
                <a:solidFill>
                  <a:srgbClr val="1F5B29"/>
                </a:solidFill>
              </a:rPr>
              <a:t> генов: гены синтеза субъединиц </a:t>
            </a:r>
            <a:r>
              <a:rPr lang="ru-RU" dirty="0" err="1">
                <a:solidFill>
                  <a:srgbClr val="1F5B29"/>
                </a:solidFill>
              </a:rPr>
              <a:t>РДФкарбоксилазы</a:t>
            </a:r>
            <a:r>
              <a:rPr lang="ru-RU" dirty="0">
                <a:solidFill>
                  <a:srgbClr val="1F5B29"/>
                </a:solidFill>
              </a:rPr>
              <a:t>, белка хлорофилл-белкового комплекса, </a:t>
            </a:r>
            <a:r>
              <a:rPr lang="ru-RU" dirty="0" err="1">
                <a:solidFill>
                  <a:srgbClr val="1F5B29"/>
                </a:solidFill>
              </a:rPr>
              <a:t>АТФсинтетазы</a:t>
            </a:r>
            <a:r>
              <a:rPr lang="ru-RU" dirty="0">
                <a:solidFill>
                  <a:srgbClr val="1F5B29"/>
                </a:solidFill>
              </a:rPr>
              <a:t>, </a:t>
            </a:r>
            <a:r>
              <a:rPr lang="ru-RU" dirty="0" err="1">
                <a:solidFill>
                  <a:srgbClr val="1F5B29"/>
                </a:solidFill>
              </a:rPr>
              <a:t>цитохрома</a:t>
            </a:r>
            <a:r>
              <a:rPr lang="ru-RU" dirty="0">
                <a:solidFill>
                  <a:srgbClr val="1F5B29"/>
                </a:solidFill>
              </a:rPr>
              <a:t> и др</a:t>
            </a:r>
            <a:r>
              <a:rPr lang="ru-RU" dirty="0" smtClean="0">
                <a:solidFill>
                  <a:srgbClr val="1F5B29"/>
                </a:solidFill>
              </a:rPr>
              <a:t>.</a:t>
            </a:r>
            <a:endParaRPr lang="ru-RU" dirty="0">
              <a:solidFill>
                <a:srgbClr val="1F5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" y="130622"/>
            <a:ext cx="9123040" cy="850106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  <a:effectLst/>
              </a:rPr>
              <a:t>4. </a:t>
            </a:r>
            <a:r>
              <a:rPr lang="ru-RU" sz="3200" b="0" dirty="0">
                <a:solidFill>
                  <a:srgbClr val="C00000"/>
                </a:solidFill>
                <a:effectLst/>
              </a:rPr>
              <a:t>Генно-инженерные подходы к решению проблемы усвоения </a:t>
            </a:r>
            <a:r>
              <a:rPr lang="ru-RU" sz="3200" b="0" dirty="0" smtClean="0">
                <a:solidFill>
                  <a:srgbClr val="C00000"/>
                </a:solidFill>
                <a:effectLst/>
              </a:rPr>
              <a:t>азота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713353" cy="1512168"/>
          </a:xfrm>
        </p:spPr>
        <p:txBody>
          <a:bodyPr>
            <a:normAutofit/>
          </a:bodyPr>
          <a:lstStyle/>
          <a:p>
            <a:pPr marL="136525" indent="406400">
              <a:buNone/>
            </a:pPr>
            <a:r>
              <a:rPr lang="ru-RU" dirty="0" smtClean="0"/>
              <a:t>К 80-м гг. </a:t>
            </a:r>
            <a:r>
              <a:rPr lang="ru-RU" dirty="0" err="1"/>
              <a:t>нитрогеназа</a:t>
            </a:r>
            <a:r>
              <a:rPr lang="ru-RU" dirty="0"/>
              <a:t> была выделена из 36 видов микроорганизмов.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r="13472"/>
          <a:stretch/>
        </p:blipFill>
        <p:spPr bwMode="auto">
          <a:xfrm>
            <a:off x="5868144" y="1196752"/>
            <a:ext cx="28999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36912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Начиная с 1970 г. стали появляться серьезные работы по изучению генов </a:t>
            </a:r>
            <a:r>
              <a:rPr lang="ru-RU" sz="2800" dirty="0" err="1">
                <a:solidFill>
                  <a:srgbClr val="C00000"/>
                </a:solidFill>
              </a:rPr>
              <a:t>азотфиксации</a:t>
            </a:r>
            <a:r>
              <a:rPr lang="ru-RU" sz="2800" dirty="0">
                <a:solidFill>
                  <a:srgbClr val="C00000"/>
                </a:solidFill>
              </a:rPr>
              <a:t> и их переносу в клетки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Klebsiella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pneumoniae</a:t>
            </a:r>
            <a:r>
              <a:rPr lang="ru-RU" sz="2800" dirty="0">
                <a:solidFill>
                  <a:srgbClr val="C00000"/>
                </a:solidFill>
              </a:rPr>
              <a:t> и</a:t>
            </a:r>
            <a:r>
              <a:rPr lang="en-US" sz="2800" i="1" dirty="0">
                <a:solidFill>
                  <a:srgbClr val="C00000"/>
                </a:solidFill>
              </a:rPr>
              <a:t> Е. coli.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45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С </a:t>
            </a:r>
            <a:r>
              <a:rPr lang="ru-RU" sz="2400" dirty="0"/>
              <a:t>помощью техники рекомбинантных ДНК были составлены генетические карты генов </a:t>
            </a:r>
            <a:r>
              <a:rPr lang="ru-RU" sz="2400" dirty="0" err="1"/>
              <a:t>азотфиксации</a:t>
            </a:r>
            <a:r>
              <a:rPr lang="ru-RU" sz="2400" dirty="0"/>
              <a:t> </a:t>
            </a:r>
            <a:r>
              <a:rPr lang="en-US" sz="2400" u="sng" dirty="0" err="1"/>
              <a:t>nif</a:t>
            </a:r>
            <a:r>
              <a:rPr lang="ru-RU" sz="2400" u="sng" dirty="0"/>
              <a:t>- генов</a:t>
            </a:r>
            <a:r>
              <a:rPr lang="ru-RU" sz="2400" dirty="0"/>
              <a:t>, которые показали сходную организацию генов у большей части азотфиксирующих организмов. </a:t>
            </a:r>
          </a:p>
        </p:txBody>
      </p:sp>
    </p:spTree>
    <p:extLst>
      <p:ext uri="{BB962C8B-B14F-4D97-AF65-F5344CB8AC3E}">
        <p14:creationId xmlns:p14="http://schemas.microsoft.com/office/powerpoint/2010/main" val="4473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  <a:effectLst/>
              </a:rPr>
              <a:t>ГЕННАЯ 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ИНЖЕНЕРИЯ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>РАСТЕНИЙ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1"/>
            <a:ext cx="4968552" cy="5928955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u="sng" dirty="0"/>
              <a:t>Генно-инженерные методы</a:t>
            </a:r>
            <a:r>
              <a:rPr lang="ru-RU" dirty="0"/>
              <a:t>, </a:t>
            </a:r>
            <a:r>
              <a:rPr lang="ru-RU" sz="2600" i="1" dirty="0"/>
              <a:t>в частности технология рекомбинантных ДНК, </a:t>
            </a:r>
            <a:r>
              <a:rPr lang="ru-RU" dirty="0"/>
              <a:t>позволяют создавать новые генотипы и, следовательно, новые формы растений гораздо быстрее, чем классические методы селекции. Кроме того, появляется возможность целенаправленного изменения генотипа — трансформации — благодаря введению определенных генов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6700" y="5661248"/>
            <a:ext cx="3545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700000"/>
                </a:solidFill>
              </a:rPr>
              <a:t>Томаты с повышенным содержанием антоцианов в плодах, полученные методом генетической инженерии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6839" y="836712"/>
            <a:ext cx="3314493" cy="191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2852936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0000"/>
                </a:solidFill>
              </a:rPr>
              <a:t>Атлантический лосось с внедренным геном тихоокеанского </a:t>
            </a:r>
            <a:r>
              <a:rPr lang="ru-RU" sz="1600" i="1" dirty="0" err="1" smtClean="0">
                <a:solidFill>
                  <a:srgbClr val="700000"/>
                </a:solidFill>
              </a:rPr>
              <a:t>чавы́ча</a:t>
            </a:r>
            <a:endParaRPr lang="ru-RU" sz="1600" i="1" dirty="0">
              <a:solidFill>
                <a:srgbClr val="7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8" t="14348" b="15601"/>
          <a:stretch/>
        </p:blipFill>
        <p:spPr bwMode="auto">
          <a:xfrm>
            <a:off x="5526700" y="3437711"/>
            <a:ext cx="3314493" cy="20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3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99" y="116632"/>
            <a:ext cx="9082955" cy="38164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	Например, в </a:t>
            </a:r>
            <a:r>
              <a:rPr lang="ru-RU" sz="2400" i="1" dirty="0">
                <a:solidFill>
                  <a:srgbClr val="C00000"/>
                </a:solidFill>
              </a:rPr>
              <a:t>клетках симбиотических бактерий </a:t>
            </a:r>
            <a:r>
              <a:rPr lang="en-US" sz="2400" i="1" dirty="0">
                <a:solidFill>
                  <a:srgbClr val="C00000"/>
                </a:solidFill>
              </a:rPr>
              <a:t>Rhizobium </a:t>
            </a:r>
            <a:r>
              <a:rPr lang="en-US" sz="2400" i="1" dirty="0" err="1">
                <a:solidFill>
                  <a:srgbClr val="C00000"/>
                </a:solidFill>
              </a:rPr>
              <a:t>leguminosarum</a:t>
            </a:r>
            <a:r>
              <a:rPr lang="en-US" sz="2400" i="1" dirty="0">
                <a:solidFill>
                  <a:srgbClr val="C00000"/>
                </a:solidFill>
              </a:rPr>
              <a:t>, R. </a:t>
            </a:r>
            <a:r>
              <a:rPr lang="en-US" sz="2400" i="1" dirty="0" err="1">
                <a:solidFill>
                  <a:srgbClr val="C00000"/>
                </a:solidFill>
              </a:rPr>
              <a:t>meliloti</a:t>
            </a:r>
            <a:r>
              <a:rPr lang="en-US" sz="2400" i="1" dirty="0">
                <a:solidFill>
                  <a:srgbClr val="C00000"/>
                </a:solidFill>
              </a:rPr>
              <a:t>, R. </a:t>
            </a:r>
            <a:r>
              <a:rPr lang="en-US" sz="2400" i="1" dirty="0" err="1">
                <a:solidFill>
                  <a:srgbClr val="C00000"/>
                </a:solidFill>
              </a:rPr>
              <a:t>trifolii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плазмиды</a:t>
            </a:r>
            <a:r>
              <a:rPr lang="ru-RU" sz="2400" i="1" dirty="0">
                <a:solidFill>
                  <a:srgbClr val="C00000"/>
                </a:solidFill>
              </a:rPr>
              <a:t>, кроме структурных генов </a:t>
            </a:r>
            <a:r>
              <a:rPr lang="ru-RU" sz="2400" i="1" dirty="0" err="1">
                <a:solidFill>
                  <a:srgbClr val="C00000"/>
                </a:solidFill>
              </a:rPr>
              <a:t>нитрогеназы</a:t>
            </a:r>
            <a:r>
              <a:rPr lang="ru-RU" sz="2400" i="1" dirty="0">
                <a:solidFill>
                  <a:srgbClr val="C00000"/>
                </a:solidFill>
              </a:rPr>
              <a:t>, содержат гены, отвечающие за развитие корневых клубеньков у определенных видов бобовых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pPr marL="137160" indent="0">
              <a:buNone/>
            </a:pPr>
            <a:endParaRPr lang="ru-RU" sz="1600" dirty="0" smtClean="0"/>
          </a:p>
          <a:p>
            <a:pPr marL="137160" indent="0">
              <a:buNone/>
            </a:pPr>
            <a:r>
              <a:rPr lang="ru-RU" dirty="0" smtClean="0"/>
              <a:t>	Конструирование </a:t>
            </a:r>
            <a:r>
              <a:rPr lang="ru-RU" dirty="0" err="1"/>
              <a:t>плазмид</a:t>
            </a:r>
            <a:r>
              <a:rPr lang="ru-RU" dirty="0"/>
              <a:t>, несущих </a:t>
            </a:r>
            <a:r>
              <a:rPr lang="en-US" dirty="0" err="1"/>
              <a:t>nif</a:t>
            </a:r>
            <a:r>
              <a:rPr lang="ru-RU" dirty="0"/>
              <a:t>- гены, позволяет передавать способность к фиксации азота организмам, </a:t>
            </a:r>
            <a:r>
              <a:rPr lang="ru-RU" dirty="0" smtClean="0"/>
              <a:t>не </a:t>
            </a:r>
            <a:r>
              <a:rPr lang="ru-RU" dirty="0"/>
              <a:t>обладающим этим свойством.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056734" y="6003726"/>
            <a:ext cx="4068960" cy="611396"/>
          </a:xfrm>
          <a:prstGeom prst="wedgeRoundRectCallout">
            <a:avLst>
              <a:gd name="adj1" fmla="val -20833"/>
              <a:gd name="adj2" fmla="val 921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u="sng" dirty="0" err="1" smtClean="0"/>
              <a:t>Nif</a:t>
            </a:r>
            <a:r>
              <a:rPr lang="ru-RU" b="1" i="1" u="sng" dirty="0"/>
              <a:t>- гены</a:t>
            </a:r>
            <a:r>
              <a:rPr lang="ru-RU" b="1" i="1" dirty="0"/>
              <a:t> - гены фиксации </a:t>
            </a:r>
            <a:r>
              <a:rPr lang="ru-RU" b="1" i="1" dirty="0" smtClean="0"/>
              <a:t>азота </a:t>
            </a:r>
            <a:endParaRPr lang="ru-RU" b="1" i="1" dirty="0"/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4117068" y="1988436"/>
            <a:ext cx="4312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021" y="3933056"/>
            <a:ext cx="89461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	В </a:t>
            </a:r>
            <a:r>
              <a:rPr lang="ru-RU" sz="2000" i="1" dirty="0">
                <a:solidFill>
                  <a:srgbClr val="C00000"/>
                </a:solidFill>
              </a:rPr>
              <a:t>настоящее время внимание ученых привлекают проблемы введения генов </a:t>
            </a:r>
            <a:r>
              <a:rPr lang="ru-RU" sz="2000" i="1" dirty="0" err="1">
                <a:solidFill>
                  <a:srgbClr val="C00000"/>
                </a:solidFill>
              </a:rPr>
              <a:t>азотфиксации</a:t>
            </a:r>
            <a:r>
              <a:rPr lang="ru-RU" sz="2000" i="1" dirty="0">
                <a:solidFill>
                  <a:srgbClr val="C00000"/>
                </a:solidFill>
              </a:rPr>
              <a:t> в клетки растений; создания </a:t>
            </a:r>
            <a:r>
              <a:rPr lang="ru-RU" sz="2000" i="1" dirty="0" err="1">
                <a:solidFill>
                  <a:srgbClr val="C00000"/>
                </a:solidFill>
              </a:rPr>
              <a:t>ризоценозов</a:t>
            </a:r>
            <a:r>
              <a:rPr lang="ru-RU" sz="2000" i="1" dirty="0">
                <a:solidFill>
                  <a:srgbClr val="C00000"/>
                </a:solidFill>
              </a:rPr>
              <a:t> между </a:t>
            </a:r>
            <a:r>
              <a:rPr lang="ru-RU" sz="2000" i="1" dirty="0" err="1">
                <a:solidFill>
                  <a:srgbClr val="C00000"/>
                </a:solidFill>
              </a:rPr>
              <a:t>небобовыми</a:t>
            </a:r>
            <a:r>
              <a:rPr lang="ru-RU" sz="2000" i="1" dirty="0">
                <a:solidFill>
                  <a:srgbClr val="C00000"/>
                </a:solidFill>
              </a:rPr>
              <a:t> растениями (особенно злаками) и азотфиксирующими организмами; повышения мощности корневой системы бобовых растений для увеличения на ней количества клубеньков. </a:t>
            </a:r>
          </a:p>
        </p:txBody>
      </p:sp>
    </p:spTree>
    <p:extLst>
      <p:ext uri="{BB962C8B-B14F-4D97-AF65-F5344CB8AC3E}">
        <p14:creationId xmlns:p14="http://schemas.microsoft.com/office/powerpoint/2010/main" val="1307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  <a:effectLst/>
              </a:rPr>
              <a:t>5</a:t>
            </a:r>
            <a:r>
              <a:rPr lang="ru-RU" sz="2800" b="0" dirty="0">
                <a:solidFill>
                  <a:srgbClr val="C00000"/>
                </a:solidFill>
                <a:effectLst/>
              </a:rPr>
              <a:t>. Устойчивость растений к </a:t>
            </a:r>
            <a:r>
              <a:rPr lang="ru-RU" sz="2800" b="0" dirty="0" err="1" smtClean="0">
                <a:solidFill>
                  <a:srgbClr val="C00000"/>
                </a:solidFill>
                <a:effectLst/>
              </a:rPr>
              <a:t>фитопатогенам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Лабораторные </a:t>
            </a:r>
            <a:r>
              <a:rPr lang="ru-RU" dirty="0"/>
              <a:t>и полевые испытания выявили большую устойчивость </a:t>
            </a:r>
            <a:r>
              <a:rPr lang="ru-RU" dirty="0" err="1"/>
              <a:t>трансгенных</a:t>
            </a:r>
            <a:r>
              <a:rPr lang="ru-RU" dirty="0"/>
              <a:t> </a:t>
            </a:r>
            <a:r>
              <a:rPr lang="ru-RU" dirty="0" smtClean="0"/>
              <a:t>растений к </a:t>
            </a:r>
            <a:r>
              <a:rPr lang="ru-RU" dirty="0" err="1" smtClean="0"/>
              <a:t>фитопатогенам</a:t>
            </a:r>
            <a:r>
              <a:rPr lang="ru-RU" dirty="0" smtClean="0"/>
              <a:t>. </a:t>
            </a: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2400" i="1" dirty="0" smtClean="0"/>
              <a:t>В </a:t>
            </a:r>
            <a:r>
              <a:rPr lang="ru-RU" sz="2400" i="1" dirty="0"/>
              <a:t>растения томатов был введён ген защитных пептидов редьки (</a:t>
            </a:r>
            <a:r>
              <a:rPr lang="ru-RU" sz="2400" i="1" dirty="0" err="1"/>
              <a:t>дефензинов</a:t>
            </a:r>
            <a:r>
              <a:rPr lang="ru-RU" sz="2400" i="1" dirty="0"/>
              <a:t>) </a:t>
            </a:r>
            <a:r>
              <a:rPr lang="en-US" sz="2400" i="1" dirty="0" err="1"/>
              <a:t>rs</a:t>
            </a:r>
            <a:r>
              <a:rPr lang="ru-RU" sz="2400" i="1" dirty="0"/>
              <a:t>, отвечающих за устойчивость к фитопатогенным грибам. </a:t>
            </a:r>
            <a:endParaRPr lang="ru-RU" sz="2400" i="1" dirty="0" smtClean="0"/>
          </a:p>
          <a:p>
            <a:pPr marL="137160" indent="0">
              <a:buNone/>
            </a:pPr>
            <a:r>
              <a:rPr lang="ru-RU" sz="2400" i="1" dirty="0" smtClean="0"/>
              <a:t>	Перспективны </a:t>
            </a:r>
            <a:r>
              <a:rPr lang="ru-RU" sz="2400" i="1" dirty="0"/>
              <a:t>клонирование и перенос генов, кодирующих специфические белки (</a:t>
            </a:r>
            <a:r>
              <a:rPr lang="en-US" sz="2400" i="1" dirty="0"/>
              <a:t>small antibiotic</a:t>
            </a:r>
            <a:r>
              <a:rPr lang="ru-RU" sz="2400" i="1" dirty="0"/>
              <a:t>-</a:t>
            </a:r>
            <a:r>
              <a:rPr lang="en-US" sz="2400" i="1" dirty="0"/>
              <a:t>like proteins</a:t>
            </a:r>
            <a:r>
              <a:rPr lang="ru-RU" sz="2400" i="1" dirty="0"/>
              <a:t>), содержащиеся в семенах многих растений. Эти белки защищают семена в период покоя и во время прорастания от грибных и бактериальных инфекций.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Другой </a:t>
            </a:r>
            <a:r>
              <a:rPr lang="ru-RU" dirty="0"/>
              <a:t>подход к получению </a:t>
            </a:r>
            <a:r>
              <a:rPr lang="ru-RU" dirty="0" err="1"/>
              <a:t>трансгенных</a:t>
            </a:r>
            <a:r>
              <a:rPr lang="ru-RU" dirty="0"/>
              <a:t> растений, устойчивых к вирусной инфекции, состоит во введении в геном исходных растений гена оболочки вируса.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sz="2400" i="1" dirty="0" smtClean="0"/>
              <a:t>Это </a:t>
            </a:r>
            <a:r>
              <a:rPr lang="ru-RU" sz="2400" i="1" dirty="0"/>
              <a:t>приводит к ингибированию размножения вируса и снижению инфицированности. Благодаря такому подходу был получен стойкий антивирусный эффект у растений табака, трансформированных геном оболочки вируса табачной мозаики (ВТМ).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40" y="4581128"/>
            <a:ext cx="4157956" cy="2131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2293193"/>
          </a:xfrm>
        </p:spPr>
        <p:txBody>
          <a:bodyPr/>
          <a:lstStyle/>
          <a:p>
            <a:pPr marL="137160" indent="0">
              <a:buNone/>
            </a:pPr>
            <a:r>
              <a:rPr lang="ru-RU" sz="2400" dirty="0" smtClean="0"/>
              <a:t>В настоящее </a:t>
            </a:r>
            <a:r>
              <a:rPr lang="ru-RU" sz="2400" dirty="0"/>
              <a:t>время более перспективными считаются методы, основанные на </a:t>
            </a:r>
            <a:r>
              <a:rPr lang="ru-RU" sz="2400" dirty="0" smtClean="0"/>
              <a:t>использовании </a:t>
            </a:r>
            <a:r>
              <a:rPr lang="ru-RU" sz="2400" dirty="0"/>
              <a:t>растительных генов, обусловливающих высокую устойчивость трансформации растений и низкую устойчивость к </a:t>
            </a:r>
            <a:r>
              <a:rPr lang="ru-RU" sz="2400" dirty="0" err="1"/>
              <a:t>фитопатогенам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9" y="2348880"/>
            <a:ext cx="6510596" cy="367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4440" y="2114847"/>
            <a:ext cx="2429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Оценка полевой устойчивости </a:t>
            </a:r>
            <a:r>
              <a:rPr lang="ru-RU" sz="1600" i="1" dirty="0" err="1">
                <a:solidFill>
                  <a:srgbClr val="C00000"/>
                </a:solidFill>
              </a:rPr>
              <a:t>трансгенных</a:t>
            </a:r>
            <a:r>
              <a:rPr lang="ru-RU" sz="1600" i="1" dirty="0">
                <a:solidFill>
                  <a:srgbClr val="C00000"/>
                </a:solidFill>
              </a:rPr>
              <a:t> растений томата Т0 к фитофторе </a:t>
            </a:r>
            <a:r>
              <a:rPr lang="ru-RU" sz="1600" i="1" dirty="0" err="1">
                <a:solidFill>
                  <a:srgbClr val="C00000"/>
                </a:solidFill>
              </a:rPr>
              <a:t>Phytophthora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err="1">
                <a:solidFill>
                  <a:srgbClr val="C00000"/>
                </a:solidFill>
              </a:rPr>
              <a:t>infestans</a:t>
            </a:r>
            <a:r>
              <a:rPr lang="ru-RU" sz="1600" i="1" dirty="0">
                <a:solidFill>
                  <a:srgbClr val="C00000"/>
                </a:solidFill>
              </a:rPr>
              <a:t> в условиях защищенного грунта , где степень зараженности (в баллах) </a:t>
            </a:r>
            <a:r>
              <a:rPr lang="ru-RU" sz="1600" i="1" dirty="0" err="1">
                <a:solidFill>
                  <a:srgbClr val="C00000"/>
                </a:solidFill>
              </a:rPr>
              <a:t>трансгенных</a:t>
            </a:r>
            <a:r>
              <a:rPr lang="ru-RU" sz="1600" i="1" dirty="0">
                <a:solidFill>
                  <a:srgbClr val="C00000"/>
                </a:solidFill>
              </a:rPr>
              <a:t> растений томата фитофторой (1 балл - 0 % , 2- 25 %, 3- 50 %, 4-75 %, 5-100 %). К –контроль, слева от контроля </a:t>
            </a:r>
            <a:r>
              <a:rPr lang="ru-RU" sz="1600" i="1" dirty="0" err="1">
                <a:solidFill>
                  <a:srgbClr val="C00000"/>
                </a:solidFill>
              </a:rPr>
              <a:t>трансгенные</a:t>
            </a:r>
            <a:r>
              <a:rPr lang="ru-RU" sz="1600" i="1" dirty="0">
                <a:solidFill>
                  <a:srgbClr val="C00000"/>
                </a:solidFill>
              </a:rPr>
              <a:t> растения с генами </a:t>
            </a:r>
            <a:r>
              <a:rPr lang="ru-RU" sz="1600" i="1" dirty="0" err="1">
                <a:solidFill>
                  <a:srgbClr val="C00000"/>
                </a:solidFill>
              </a:rPr>
              <a:t>nptII</a:t>
            </a:r>
            <a:r>
              <a:rPr lang="ru-RU" sz="1600" i="1" dirty="0">
                <a:solidFill>
                  <a:srgbClr val="C00000"/>
                </a:solidFill>
              </a:rPr>
              <a:t>  и </a:t>
            </a:r>
            <a:r>
              <a:rPr lang="ru-RU" sz="1600" i="1" dirty="0" err="1">
                <a:solidFill>
                  <a:srgbClr val="C00000"/>
                </a:solidFill>
              </a:rPr>
              <a:t>ThauII</a:t>
            </a:r>
            <a:r>
              <a:rPr lang="ru-RU" sz="1600" i="1" dirty="0">
                <a:solidFill>
                  <a:srgbClr val="C00000"/>
                </a:solidFill>
              </a:rPr>
              <a:t>, справа - с геном </a:t>
            </a:r>
            <a:r>
              <a:rPr lang="ru-RU" sz="1600" i="1" dirty="0" err="1">
                <a:solidFill>
                  <a:srgbClr val="C00000"/>
                </a:solidFill>
              </a:rPr>
              <a:t>nptII</a:t>
            </a:r>
            <a:r>
              <a:rPr lang="ru-RU" sz="1600" i="1" dirty="0" smtClean="0">
                <a:solidFill>
                  <a:srgbClr val="C00000"/>
                </a:solidFill>
              </a:rPr>
              <a:t>.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C00000"/>
                </a:solidFill>
              </a:rPr>
              <a:t>(</a:t>
            </a:r>
            <a:r>
              <a:rPr lang="en-US" sz="1400" i="1" dirty="0">
                <a:solidFill>
                  <a:srgbClr val="C00000"/>
                </a:solidFill>
              </a:rPr>
              <a:t>http://www.vniisb.ru/ru/labs/genetic_engineering/</a:t>
            </a:r>
            <a:r>
              <a:rPr lang="ru-RU" sz="1400" i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08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vniisb.ru/cms/i/226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29600" cy="38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47" y="42210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Оценка устойчивости </a:t>
            </a:r>
            <a:r>
              <a:rPr lang="ru-RU" dirty="0" err="1"/>
              <a:t>трансгенных</a:t>
            </a:r>
            <a:r>
              <a:rPr lang="ru-RU" dirty="0"/>
              <a:t> растений томата Т2, несущего ген </a:t>
            </a:r>
            <a:r>
              <a:rPr lang="ru-RU" dirty="0" err="1"/>
              <a:t>ThauII</a:t>
            </a:r>
            <a:r>
              <a:rPr lang="ru-RU" dirty="0"/>
              <a:t>, к бактериальной черной пятнистости </a:t>
            </a:r>
            <a:r>
              <a:rPr lang="ru-RU" dirty="0" err="1"/>
              <a:t>Xanthomonas</a:t>
            </a:r>
            <a:r>
              <a:rPr lang="ru-RU" dirty="0"/>
              <a:t> </a:t>
            </a:r>
            <a:r>
              <a:rPr lang="ru-RU" dirty="0" err="1"/>
              <a:t>vesicatoria</a:t>
            </a:r>
            <a:r>
              <a:rPr lang="ru-RU" dirty="0"/>
              <a:t> в условиях защищенного грунта (некрозы на листьях контрольного и </a:t>
            </a:r>
            <a:r>
              <a:rPr lang="ru-RU" dirty="0" err="1"/>
              <a:t>трансгенных</a:t>
            </a:r>
            <a:r>
              <a:rPr lang="ru-RU" dirty="0"/>
              <a:t> растений томата с различной степенью устойчивости к болезни).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477" y="6474822"/>
            <a:ext cx="9166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http://www.vniisb.ru/ru/labs/genetic_engineering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1571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</a:rPr>
              <a:t>6. Устойчивость </a:t>
            </a:r>
            <a:r>
              <a:rPr lang="ru-RU" sz="2800" dirty="0">
                <a:solidFill>
                  <a:srgbClr val="C00000"/>
                </a:solidFill>
                <a:effectLst/>
              </a:rPr>
              <a:t>растений к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гербицидам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96855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Существует </a:t>
            </a:r>
            <a:r>
              <a:rPr lang="ru-RU" dirty="0"/>
              <a:t>два подхода к решению </a:t>
            </a:r>
            <a:r>
              <a:rPr lang="ru-RU" dirty="0" smtClean="0"/>
              <a:t>проблемы повреждения культурных растений гербицидами: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прямая </a:t>
            </a:r>
            <a:r>
              <a:rPr lang="ru-RU" dirty="0">
                <a:solidFill>
                  <a:srgbClr val="C00000"/>
                </a:solidFill>
              </a:rPr>
              <a:t>селекция устойчивых к гербицидам мутантных форм растений, или мутантных клеточных штаммов (клеточная </a:t>
            </a:r>
            <a:r>
              <a:rPr lang="ru-RU" dirty="0" smtClean="0">
                <a:solidFill>
                  <a:srgbClr val="C00000"/>
                </a:solidFill>
              </a:rPr>
              <a:t>селекция);</a:t>
            </a:r>
          </a:p>
          <a:p>
            <a:pPr>
              <a:buFontTx/>
              <a:buChar char="-"/>
            </a:pPr>
            <a:r>
              <a:rPr lang="ru-RU" dirty="0" smtClean="0"/>
              <a:t>генно-инженерный </a:t>
            </a:r>
            <a:r>
              <a:rPr lang="ru-RU" dirty="0"/>
              <a:t>метод который состоит во введении в растения генов гербицид-резистентности растительного или бактериального происхождения.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Создание </a:t>
            </a:r>
            <a:r>
              <a:rPr lang="ru-RU" dirty="0" err="1">
                <a:solidFill>
                  <a:srgbClr val="C00000"/>
                </a:solidFill>
                <a:effectLst/>
              </a:rPr>
              <a:t>трансгенных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растений, устойчивых к гербицидам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1259632" y="4437112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2100" b="1" dirty="0"/>
              <a:t>4 этап - изучение их экспрессии для использования в </a:t>
            </a:r>
            <a:r>
              <a:rPr lang="ru-RU" sz="2100" b="1" dirty="0" err="1"/>
              <a:t>трансгенных</a:t>
            </a:r>
            <a:r>
              <a:rPr lang="ru-RU" sz="2100" b="1" dirty="0"/>
              <a:t> конструкциях.</a:t>
            </a:r>
          </a:p>
        </p:txBody>
      </p:sp>
      <p:sp>
        <p:nvSpPr>
          <p:cNvPr id="5" name="Куб 4"/>
          <p:cNvSpPr/>
          <p:nvPr/>
        </p:nvSpPr>
        <p:spPr>
          <a:xfrm>
            <a:off x="836340" y="3501008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2100" b="1" dirty="0"/>
              <a:t>3 этап - идентификация и клонирование этих </a:t>
            </a:r>
            <a:r>
              <a:rPr lang="ru-RU" sz="2100" b="1" dirty="0" smtClean="0"/>
              <a:t>генов</a:t>
            </a:r>
            <a:endParaRPr lang="ru-RU" sz="2100" b="1" dirty="0"/>
          </a:p>
        </p:txBody>
      </p:sp>
      <p:sp>
        <p:nvSpPr>
          <p:cNvPr id="6" name="Куб 5"/>
          <p:cNvSpPr/>
          <p:nvPr/>
        </p:nvSpPr>
        <p:spPr>
          <a:xfrm>
            <a:off x="404292" y="2564904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2100" b="1" dirty="0"/>
              <a:t>2 этап - сбор растений, устойчивых к данному гербициду в качестве</a:t>
            </a:r>
            <a:r>
              <a:rPr lang="ru-RU" sz="2100" b="1" cap="small" dirty="0"/>
              <a:t> </a:t>
            </a:r>
            <a:r>
              <a:rPr lang="ru-RU" sz="2100" b="1" dirty="0" smtClean="0"/>
              <a:t>источника генов резистентности</a:t>
            </a:r>
            <a:endParaRPr lang="ru-RU" sz="2100" b="1" dirty="0"/>
          </a:p>
        </p:txBody>
      </p:sp>
      <p:sp>
        <p:nvSpPr>
          <p:cNvPr id="7" name="Куб 6"/>
          <p:cNvSpPr/>
          <p:nvPr/>
        </p:nvSpPr>
        <p:spPr>
          <a:xfrm>
            <a:off x="44252" y="1628800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ru-RU" sz="2100" b="1" dirty="0"/>
              <a:t>1 этап - выявление мишеней действия гербицидов в клетке </a:t>
            </a:r>
            <a:r>
              <a:rPr lang="ru-RU" sz="2100" b="1" dirty="0" smtClean="0"/>
              <a:t>растений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6740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670"/>
            <a:ext cx="9036496" cy="80104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1600" u="sng" dirty="0">
                <a:solidFill>
                  <a:srgbClr val="C00000"/>
                </a:solidFill>
              </a:rPr>
              <a:t>Получение высокопродуктивных линий рапса с генами устойчивости к биотическим и абиотическим факторам. </a:t>
            </a:r>
            <a:endParaRPr lang="ru-RU" sz="1600" u="sng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vniisb.ru/cms/i/22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596374"/>
            <a:ext cx="7704668" cy="62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9368"/>
            <a:ext cx="5291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1400" dirty="0"/>
              <a:t>Трансформацию отечественных </a:t>
            </a:r>
            <a:r>
              <a:rPr lang="ru-RU" sz="1400" dirty="0" smtClean="0"/>
              <a:t>сортов </a:t>
            </a:r>
            <a:r>
              <a:rPr lang="ru-RU" sz="1400" dirty="0"/>
              <a:t>ярового </a:t>
            </a:r>
            <a:r>
              <a:rPr lang="ru-RU" sz="1400" dirty="0" smtClean="0"/>
              <a:t>и </a:t>
            </a:r>
            <a:r>
              <a:rPr lang="ru-RU" sz="1400" smtClean="0"/>
              <a:t>озимогорапса</a:t>
            </a:r>
            <a:r>
              <a:rPr lang="ru-RU" sz="1400" dirty="0" smtClean="0"/>
              <a:t> </a:t>
            </a:r>
            <a:r>
              <a:rPr lang="ru-RU" sz="1400" dirty="0"/>
              <a:t>проводили с использованием генетических конструкций, несущих гены патоген-индуцируемых защитных белков семейства PR5, антимикробных пептидов и устойчивости к гербициду сплошного действия.</a:t>
            </a:r>
          </a:p>
        </p:txBody>
      </p:sp>
      <p:sp>
        <p:nvSpPr>
          <p:cNvPr id="2" name="Овал 1"/>
          <p:cNvSpPr/>
          <p:nvPr/>
        </p:nvSpPr>
        <p:spPr>
          <a:xfrm>
            <a:off x="1763688" y="3284984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71703" y="6407238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84168" y="6453336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465294" y="4873338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84168" y="4869160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84168" y="3284984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508104" y="3284984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508104" y="1844824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84168" y="1844824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483768" y="3284984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684213" y="4929342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01817" y="4906839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763688" y="6407238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383113" y="6453336"/>
            <a:ext cx="288032" cy="288032"/>
          </a:xfrm>
          <a:prstGeom prst="ellipse">
            <a:avLst/>
          </a:prstGeom>
          <a:solidFill>
            <a:srgbClr val="F8F8F8"/>
          </a:solidFill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24744"/>
            <a:ext cx="82089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Однако в тканях таких растений наблюдается накопление гербицидов, и использовать эти растения можно </a:t>
            </a:r>
            <a:r>
              <a:rPr lang="ru-RU" sz="2600" u="sng" dirty="0">
                <a:solidFill>
                  <a:srgbClr val="C00000"/>
                </a:solidFill>
              </a:rPr>
              <a:t>только в технических целях</a:t>
            </a:r>
            <a:r>
              <a:rPr lang="ru-RU" sz="2600" dirty="0">
                <a:solidFill>
                  <a:srgbClr val="C00000"/>
                </a:solidFill>
              </a:rPr>
              <a:t>. </a:t>
            </a:r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sz="2600" dirty="0" smtClean="0">
                <a:solidFill>
                  <a:srgbClr val="1F5B29"/>
                </a:solidFill>
              </a:rPr>
              <a:t>Вместе </a:t>
            </a:r>
            <a:r>
              <a:rPr lang="ru-RU" sz="2600" dirty="0">
                <a:solidFill>
                  <a:srgbClr val="1F5B29"/>
                </a:solidFill>
              </a:rPr>
              <a:t>с тем </a:t>
            </a:r>
            <a:r>
              <a:rPr lang="ru-RU" sz="2600" dirty="0" smtClean="0">
                <a:solidFill>
                  <a:srgbClr val="1F5B29"/>
                </a:solidFill>
              </a:rPr>
              <a:t>введение </a:t>
            </a:r>
            <a:r>
              <a:rPr lang="ru-RU" sz="2600" dirty="0">
                <a:solidFill>
                  <a:srgbClr val="1F5B29"/>
                </a:solidFill>
              </a:rPr>
              <a:t>генов, кодирующих другие ферменты, позволяет проводить </a:t>
            </a:r>
            <a:r>
              <a:rPr lang="ru-RU" sz="2600" dirty="0" err="1">
                <a:solidFill>
                  <a:srgbClr val="1F5B29"/>
                </a:solidFill>
              </a:rPr>
              <a:t>детоксикацию</a:t>
            </a:r>
            <a:r>
              <a:rPr lang="ru-RU" sz="2600" dirty="0">
                <a:solidFill>
                  <a:srgbClr val="1F5B29"/>
                </a:solidFill>
              </a:rPr>
              <a:t> гербицидов, создавая, таким образом, растения, пригодные в пищу.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85" y="1220248"/>
            <a:ext cx="84029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6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06090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  <a:effectLst/>
              </a:rPr>
              <a:t>7. </a:t>
            </a:r>
            <a:r>
              <a:rPr lang="ru-RU" sz="3200" b="0" dirty="0">
                <a:solidFill>
                  <a:srgbClr val="C00000"/>
                </a:solidFill>
                <a:effectLst/>
              </a:rPr>
              <a:t>Устойчивость растений к </a:t>
            </a:r>
            <a:r>
              <a:rPr lang="ru-RU" sz="3200" b="0" dirty="0" smtClean="0">
                <a:solidFill>
                  <a:srgbClr val="C00000"/>
                </a:solidFill>
                <a:effectLst/>
              </a:rPr>
              <a:t>насекомым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259228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Создание </a:t>
            </a:r>
            <a:r>
              <a:rPr lang="ru-RU" dirty="0" err="1"/>
              <a:t>трансгенных</a:t>
            </a:r>
            <a:r>
              <a:rPr lang="ru-RU" dirty="0"/>
              <a:t> растений, устойчивых к насекомым, </a:t>
            </a:r>
            <a:r>
              <a:rPr lang="ru-RU" dirty="0" smtClean="0"/>
              <a:t>стало </a:t>
            </a:r>
            <a:r>
              <a:rPr lang="ru-RU" dirty="0"/>
              <a:t>возможным после того, как было обнаружено, что бактерии</a:t>
            </a:r>
            <a:r>
              <a:rPr lang="ru-RU" i="1" dirty="0"/>
              <a:t> </a:t>
            </a:r>
            <a:r>
              <a:rPr lang="en-US" i="1" dirty="0"/>
              <a:t>Bacillus </a:t>
            </a:r>
            <a:r>
              <a:rPr lang="en-US" i="1" dirty="0" err="1"/>
              <a:t>thurengiensis</a:t>
            </a:r>
            <a:r>
              <a:rPr lang="ru-RU" dirty="0"/>
              <a:t> синтезируют специфический белок — </a:t>
            </a:r>
            <a:r>
              <a:rPr lang="ru-RU" u="sng" dirty="0" err="1"/>
              <a:t>прототоксин</a:t>
            </a:r>
            <a:r>
              <a:rPr lang="ru-RU" u="sng" dirty="0"/>
              <a:t>,</a:t>
            </a:r>
            <a:r>
              <a:rPr lang="ru-RU" dirty="0"/>
              <a:t> высокотоксичный для насекомых. 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07504" y="3645024"/>
            <a:ext cx="4464496" cy="2808312"/>
          </a:xfrm>
          <a:prstGeom prst="snip2Diag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Ген, ответственный за экспрессию </a:t>
            </a:r>
            <a:r>
              <a:rPr lang="ru-RU" sz="2400" i="1" dirty="0" err="1"/>
              <a:t>прототоксина</a:t>
            </a:r>
            <a:r>
              <a:rPr lang="ru-RU" sz="2400" i="1" dirty="0"/>
              <a:t>, удалось </a:t>
            </a:r>
            <a:r>
              <a:rPr lang="ru-RU" sz="2400" i="1" dirty="0" smtClean="0"/>
              <a:t>выделить </a:t>
            </a:r>
            <a:r>
              <a:rPr lang="ru-RU" sz="2400" i="1" dirty="0"/>
              <a:t>из генома</a:t>
            </a:r>
            <a:r>
              <a:rPr lang="en-US" sz="2400" i="1" dirty="0"/>
              <a:t> В. </a:t>
            </a:r>
            <a:r>
              <a:rPr lang="en-US" sz="2400" i="1" dirty="0" err="1"/>
              <a:t>thurengiensis</a:t>
            </a:r>
            <a:r>
              <a:rPr lang="ru-RU" sz="2400" i="1" dirty="0"/>
              <a:t> и с помощью бинарного вектора ввести в геном растений табака.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572000" y="3645024"/>
            <a:ext cx="4464496" cy="2808312"/>
          </a:xfrm>
          <a:prstGeom prst="snip2DiagRect">
            <a:avLst>
              <a:gd name="adj1" fmla="val 16959"/>
              <a:gd name="adj2" fmla="val 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Аналогичным образом растения томата были трансформированы генами друго­го инсектицидного белка — эндотоксина. </a:t>
            </a:r>
          </a:p>
        </p:txBody>
      </p:sp>
    </p:spTree>
    <p:extLst>
      <p:ext uri="{BB962C8B-B14F-4D97-AF65-F5344CB8AC3E}">
        <p14:creationId xmlns:p14="http://schemas.microsoft.com/office/powerpoint/2010/main" val="11143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76456" cy="619268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Проблемы выращивания сельскохозяйственных растений связаны с перспективой ввода в них генов устойчивости </a:t>
            </a:r>
            <a:endParaRPr lang="ru-RU" sz="3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к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стрессовым факторам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фитопатогенам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, </a:t>
            </a:r>
            <a:endParaRPr lang="ru-RU" sz="3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пестицидам;</a:t>
            </a: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генов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скороспелости, а также с расширением круга культурных растений, способных к симбиотической фиксации азота и т.д.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" y="0"/>
            <a:ext cx="9139014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8</a:t>
            </a:r>
            <a:r>
              <a:rPr lang="ru-RU" sz="2400" dirty="0">
                <a:solidFill>
                  <a:srgbClr val="C00000"/>
                </a:solidFill>
                <a:effectLst/>
              </a:rPr>
              <a:t>. Устойчивость растений к абиотическим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стрессам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122413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Адаптация растений в природе и, следовательно, их способность к выживанию при неблагоприятных условиях среды обеспечиваются тремя способами. </a:t>
            </a:r>
          </a:p>
          <a:p>
            <a:pPr marL="137160" indent="0" algn="ctr">
              <a:buNone/>
            </a:pP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1988840"/>
            <a:ext cx="8280920" cy="1440160"/>
            <a:chOff x="395536" y="2564904"/>
            <a:chExt cx="8280920" cy="14401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95536" y="2564904"/>
              <a:ext cx="8280920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1560" y="2636912"/>
              <a:ext cx="79208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1. С </a:t>
              </a:r>
              <a:r>
                <a:rPr lang="ru-RU" sz="2400" dirty="0"/>
                <a:t>помощью физиологических механизмов, позволяющих растениям избежать неблагоприятных воздействий (например, период покоя).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536" y="3501008"/>
            <a:ext cx="8330058" cy="1440160"/>
            <a:chOff x="395536" y="4077072"/>
            <a:chExt cx="8330058" cy="14401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95536" y="4077072"/>
              <a:ext cx="8280920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0414" y="4149080"/>
              <a:ext cx="82351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</a:rPr>
                <a:t>2. Адаптация </a:t>
              </a:r>
              <a:r>
                <a:rPr lang="ru-RU" sz="2000" dirty="0">
                  <a:solidFill>
                    <a:srgbClr val="C00000"/>
                  </a:solidFill>
                </a:rPr>
                <a:t>осуществляется благодаря морфологическим приспособлениям: толстому слою кутикулы на листьях, уменьшению листовой поверхности, ее </a:t>
              </a:r>
              <a:r>
                <a:rPr lang="ru-RU" sz="2000" dirty="0" err="1">
                  <a:solidFill>
                    <a:srgbClr val="C00000"/>
                  </a:solidFill>
                </a:rPr>
                <a:t>опушению</a:t>
              </a:r>
              <a:r>
                <a:rPr lang="ru-RU" sz="2000" dirty="0">
                  <a:solidFill>
                    <a:srgbClr val="C00000"/>
                  </a:solidFill>
                </a:rPr>
                <a:t>, которые предотвращают излишнюю потерю влаги растениями.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3568" y="5013176"/>
            <a:ext cx="8280920" cy="936104"/>
            <a:chOff x="444674" y="5661248"/>
            <a:chExt cx="8280920" cy="9361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44674" y="5661248"/>
              <a:ext cx="8280920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0604" y="5776228"/>
              <a:ext cx="8165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3. Негативное </a:t>
              </a:r>
              <a:r>
                <a:rPr lang="ru-RU" sz="2000" dirty="0"/>
                <a:t>влияние внешней среды может быть преодолено </a:t>
              </a:r>
              <a:r>
                <a:rPr lang="ru-RU" sz="2000" dirty="0" smtClean="0"/>
                <a:t> с </a:t>
              </a:r>
              <a:r>
                <a:rPr lang="ru-RU" sz="2000" dirty="0"/>
                <a:t>помощью изменений метаболизма. </a:t>
              </a:r>
            </a:p>
          </p:txBody>
        </p:sp>
      </p:grpSp>
      <p:sp>
        <p:nvSpPr>
          <p:cNvPr id="16" name="Овал 15"/>
          <p:cNvSpPr/>
          <p:nvPr/>
        </p:nvSpPr>
        <p:spPr>
          <a:xfrm>
            <a:off x="5004048" y="5661249"/>
            <a:ext cx="3721546" cy="11967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доступен для генно-инженерных исследований. </a:t>
            </a:r>
          </a:p>
        </p:txBody>
      </p:sp>
      <p:sp>
        <p:nvSpPr>
          <p:cNvPr id="15" name="Стрелка вниз 14"/>
          <p:cNvSpPr/>
          <p:nvPr/>
        </p:nvSpPr>
        <p:spPr>
          <a:xfrm rot="17369313">
            <a:off x="4625077" y="5495514"/>
            <a:ext cx="288032" cy="1232821"/>
          </a:xfrm>
          <a:prstGeom prst="downArrow">
            <a:avLst>
              <a:gd name="adj1" fmla="val 50000"/>
              <a:gd name="adj2" fmla="val 97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1" y="31651"/>
            <a:ext cx="9121899" cy="123710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овышение </a:t>
            </a:r>
            <a:r>
              <a:rPr lang="ru-RU" sz="2400" dirty="0"/>
              <a:t>устойчивости растений к замерзанию с помощью методов генной инженерии началось с изменения генома </a:t>
            </a:r>
            <a:r>
              <a:rPr lang="ru-RU" sz="2400" dirty="0" smtClean="0"/>
              <a:t>бактерий</a:t>
            </a:r>
            <a:r>
              <a:rPr lang="ru-RU" sz="2400" dirty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340768"/>
            <a:ext cx="9144000" cy="5517232"/>
          </a:xfrm>
          <a:prstGeom prst="rect">
            <a:avLst/>
          </a:prstGeom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100" i="1" dirty="0">
                <a:solidFill>
                  <a:srgbClr val="700000"/>
                </a:solidFill>
              </a:rPr>
              <a:t>П</a:t>
            </a:r>
            <a:r>
              <a:rPr lang="ru-RU" sz="2100" i="1" dirty="0" smtClean="0">
                <a:solidFill>
                  <a:srgbClr val="700000"/>
                </a:solidFill>
              </a:rPr>
              <a:t>овреждению </a:t>
            </a:r>
            <a:r>
              <a:rPr lang="ru-RU" sz="2100" i="1" dirty="0">
                <a:solidFill>
                  <a:srgbClr val="700000"/>
                </a:solidFill>
              </a:rPr>
              <a:t>растений при замерзании способствуют бактерии эпифитной (поверхностной) микрофлоры </a:t>
            </a:r>
            <a:r>
              <a:rPr lang="en-US" sz="2100" i="1" dirty="0">
                <a:solidFill>
                  <a:srgbClr val="700000"/>
                </a:solidFill>
              </a:rPr>
              <a:t>Pseudomonas </a:t>
            </a:r>
            <a:r>
              <a:rPr lang="en-US" sz="2100" i="1" dirty="0" err="1">
                <a:solidFill>
                  <a:srgbClr val="700000"/>
                </a:solidFill>
              </a:rPr>
              <a:t>syringae</a:t>
            </a:r>
            <a:r>
              <a:rPr lang="ru-RU" sz="2100" i="1" dirty="0">
                <a:solidFill>
                  <a:srgbClr val="700000"/>
                </a:solidFill>
              </a:rPr>
              <a:t> и </a:t>
            </a:r>
            <a:r>
              <a:rPr lang="en-US" sz="2100" i="1" dirty="0" err="1">
                <a:solidFill>
                  <a:srgbClr val="700000"/>
                </a:solidFill>
              </a:rPr>
              <a:t>Erwinia</a:t>
            </a:r>
            <a:r>
              <a:rPr lang="en-US" sz="2100" i="1" dirty="0">
                <a:solidFill>
                  <a:srgbClr val="700000"/>
                </a:solidFill>
              </a:rPr>
              <a:t> </a:t>
            </a:r>
            <a:r>
              <a:rPr lang="en-US" sz="2100" i="1" dirty="0" err="1">
                <a:solidFill>
                  <a:srgbClr val="700000"/>
                </a:solidFill>
              </a:rPr>
              <a:t>herbicola</a:t>
            </a:r>
            <a:r>
              <a:rPr lang="en-US" sz="2100" i="1" dirty="0">
                <a:solidFill>
                  <a:srgbClr val="700000"/>
                </a:solidFill>
              </a:rPr>
              <a:t>,</a:t>
            </a:r>
            <a:r>
              <a:rPr lang="ru-RU" sz="2100" i="1" dirty="0">
                <a:solidFill>
                  <a:srgbClr val="700000"/>
                </a:solidFill>
              </a:rPr>
              <a:t> белки которых служат центрами кристаллизации. Если обезвредить бактерии стрептомицином, то растения не замерзают при температуре - 8 °С. </a:t>
            </a:r>
            <a:endParaRPr lang="ru-RU" sz="2100" i="1" dirty="0" smtClean="0">
              <a:solidFill>
                <a:srgbClr val="700000"/>
              </a:solidFill>
            </a:endParaRPr>
          </a:p>
          <a:p>
            <a:pPr marL="137160" indent="0">
              <a:buNone/>
            </a:pPr>
            <a:r>
              <a:rPr lang="ru-RU" sz="2100" i="1" dirty="0" smtClean="0"/>
              <a:t>Но </a:t>
            </a:r>
            <a:r>
              <a:rPr lang="ru-RU" sz="2100" i="1" dirty="0"/>
              <a:t>стрептомицин дорог и вреден, поэтому выгоднее было изменить генетику данного штамма бактерий, вырезав из генома определенный ген. </a:t>
            </a:r>
            <a:endParaRPr lang="ru-RU" sz="2100" i="1" dirty="0" smtClean="0"/>
          </a:p>
          <a:p>
            <a:pPr marL="137160" indent="0">
              <a:buNone/>
            </a:pPr>
            <a:r>
              <a:rPr lang="ru-RU" sz="2100" i="1" dirty="0" smtClean="0">
                <a:solidFill>
                  <a:srgbClr val="700000"/>
                </a:solidFill>
              </a:rPr>
              <a:t>Растения</a:t>
            </a:r>
            <a:r>
              <a:rPr lang="ru-RU" sz="2100" i="1" dirty="0">
                <a:solidFill>
                  <a:srgbClr val="700000"/>
                </a:solidFill>
              </a:rPr>
              <a:t>, инфицированные мутантным штаммом </a:t>
            </a:r>
            <a:r>
              <a:rPr lang="en-US" sz="2100" i="1" dirty="0">
                <a:solidFill>
                  <a:srgbClr val="700000"/>
                </a:solidFill>
              </a:rPr>
              <a:t>P. </a:t>
            </a:r>
            <a:r>
              <a:rPr lang="en-US" sz="2100" i="1" dirty="0" err="1">
                <a:solidFill>
                  <a:srgbClr val="700000"/>
                </a:solidFill>
              </a:rPr>
              <a:t>syringae</a:t>
            </a:r>
            <a:r>
              <a:rPr lang="en-US" sz="2100" i="1" dirty="0">
                <a:solidFill>
                  <a:srgbClr val="700000"/>
                </a:solidFill>
              </a:rPr>
              <a:t>, </a:t>
            </a:r>
            <a:r>
              <a:rPr lang="ru-RU" sz="2100" i="1" dirty="0">
                <a:solidFill>
                  <a:srgbClr val="700000"/>
                </a:solidFill>
              </a:rPr>
              <a:t>росли при отрицательной температуре. </a:t>
            </a:r>
            <a:endParaRPr lang="ru-RU" sz="2100" i="1" dirty="0" smtClean="0">
              <a:solidFill>
                <a:srgbClr val="700000"/>
              </a:solidFill>
            </a:endParaRPr>
          </a:p>
          <a:p>
            <a:pPr marL="137160" indent="0">
              <a:buNone/>
            </a:pPr>
            <a:r>
              <a:rPr lang="ru-RU" sz="2100" i="1" dirty="0" smtClean="0"/>
              <a:t>Однако </a:t>
            </a:r>
            <a:r>
              <a:rPr lang="ru-RU" sz="2100" i="1" dirty="0"/>
              <a:t>оказалось, что бактерии мутантного штамма более живучи и способны вытеснить природный штамм, который, попадая в верхние слои атмосферы, способствует кристаллизации атмосферной влаги. </a:t>
            </a:r>
            <a:endParaRPr lang="ru-RU" sz="2100" i="1" dirty="0" smtClean="0"/>
          </a:p>
          <a:p>
            <a:pPr marL="137160" indent="0">
              <a:buNone/>
            </a:pPr>
            <a:r>
              <a:rPr lang="ru-RU" sz="2100" i="1" dirty="0" smtClean="0">
                <a:solidFill>
                  <a:srgbClr val="700000"/>
                </a:solidFill>
              </a:rPr>
              <a:t>Вероятно</a:t>
            </a:r>
            <a:r>
              <a:rPr lang="ru-RU" sz="2100" i="1" dirty="0">
                <a:solidFill>
                  <a:srgbClr val="700000"/>
                </a:solidFill>
              </a:rPr>
              <a:t>, уничтожение природного штамма могло бы привести к экологи­ческой катастрофе.</a:t>
            </a:r>
          </a:p>
          <a:p>
            <a:pPr marL="137160" indent="0">
              <a:buNone/>
            </a:pPr>
            <a:endParaRPr lang="ru-RU" sz="2250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Некоторые цифры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пятерку ведущих стран мира по публикационной активности в области генетики в научных журналах, индексированных в базах данных </a:t>
            </a:r>
            <a:r>
              <a:rPr lang="ru-RU" dirty="0" err="1"/>
              <a:t>WoS</a:t>
            </a:r>
            <a:r>
              <a:rPr lang="ru-RU" dirty="0"/>
              <a:t> </a:t>
            </a:r>
            <a:r>
              <a:rPr lang="ru-RU" dirty="0" err="1"/>
              <a:t>Core</a:t>
            </a:r>
            <a:r>
              <a:rPr lang="ru-RU" dirty="0"/>
              <a:t> </a:t>
            </a:r>
            <a:r>
              <a:rPr lang="ru-RU" dirty="0" err="1"/>
              <a:t>Collection</a:t>
            </a:r>
            <a:r>
              <a:rPr lang="ru-RU" dirty="0"/>
              <a:t>, входят </a:t>
            </a:r>
            <a:r>
              <a:rPr lang="ru-RU" u="sng" dirty="0"/>
              <a:t>Соединенные Штаты Америки (6927 публикаций в 2017 году), Китай (3677 публикаций), Великобритания (1787 публикаций), Германия (1609 публикаций) и Франция (1166 публикаций).</a:t>
            </a:r>
            <a:r>
              <a:rPr lang="ru-RU" dirty="0"/>
              <a:t> Российская Федерация по указанному показателю в 2016 - 2017 годах занимала 17-е место </a:t>
            </a:r>
            <a:r>
              <a:rPr lang="ru-RU" u="sng" dirty="0"/>
              <a:t>(395 публикаций).</a:t>
            </a:r>
            <a:r>
              <a:rPr lang="ru-RU" dirty="0"/>
              <a:t> Количество ученых, опубликовавших в 2017 - 2018 годах научные статьи в этой области, в Соединенных Штатах Америки составляет более </a:t>
            </a:r>
            <a:r>
              <a:rPr lang="ru-RU" u="sng" dirty="0"/>
              <a:t>76 тыс. человек</a:t>
            </a:r>
            <a:r>
              <a:rPr lang="ru-RU" dirty="0"/>
              <a:t>, во Франции - </a:t>
            </a:r>
            <a:r>
              <a:rPr lang="ru-RU" u="sng" dirty="0"/>
              <a:t>более 22 тыс. человек, а в Российской Федерации - около 7 тыс. человек.</a:t>
            </a:r>
          </a:p>
          <a:p>
            <a:endParaRPr lang="ru-RU" dirty="0" smtClean="0"/>
          </a:p>
          <a:p>
            <a:r>
              <a:rPr lang="ru-RU" dirty="0" smtClean="0"/>
              <a:t>Россия </a:t>
            </a:r>
            <a:r>
              <a:rPr lang="ru-RU" dirty="0"/>
              <a:t>по числу патентов в области генетики занимает 9-е место </a:t>
            </a:r>
            <a:r>
              <a:rPr lang="ru-RU" u="sng" dirty="0"/>
              <a:t>(22 патента в 2017 году)</a:t>
            </a:r>
            <a:r>
              <a:rPr lang="ru-RU" dirty="0"/>
              <a:t> с большим отрывом от стран - лидеров в этой области (Соединенные Штаты Америки - </a:t>
            </a:r>
            <a:r>
              <a:rPr lang="ru-RU" u="sng" dirty="0"/>
              <a:t>9106 патентов</a:t>
            </a:r>
            <a:r>
              <a:rPr lang="ru-RU" dirty="0"/>
              <a:t>, Япония - </a:t>
            </a:r>
            <a:r>
              <a:rPr lang="ru-RU" u="sng" dirty="0"/>
              <a:t>3477 патентов</a:t>
            </a:r>
            <a:r>
              <a:rPr lang="ru-RU" dirty="0"/>
              <a:t>, </a:t>
            </a:r>
            <a:r>
              <a:rPr lang="ru-RU" u="sng" dirty="0"/>
              <a:t>Китай - 2771 патент</a:t>
            </a:r>
            <a:r>
              <a:rPr lang="ru-RU" dirty="0"/>
              <a:t>, </a:t>
            </a:r>
            <a:r>
              <a:rPr lang="ru-RU" u="sng" dirty="0"/>
              <a:t>Республика Корея - 1847 патентов, Германия - 1097 патентов).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07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Законодательная база о генно-измененных организмах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600" b="1" u="sng" dirty="0"/>
              <a:t>Федеральный закон от 5 июля 1996 г. N 86-ФЗ "О государственном регулировании в области генно-инженерной деятельности" (</a:t>
            </a:r>
            <a:r>
              <a:rPr lang="ru-RU" sz="1400" b="1" u="sng" dirty="0"/>
              <a:t>с изменениями и </a:t>
            </a:r>
            <a:r>
              <a:rPr lang="ru-RU" sz="1400" b="1" u="sng" dirty="0" smtClean="0"/>
              <a:t>дополнениями </a:t>
            </a:r>
            <a:r>
              <a:rPr lang="ru-RU" sz="1400" i="1" u="sng" dirty="0" smtClean="0"/>
              <a:t>от 12 </a:t>
            </a:r>
            <a:r>
              <a:rPr lang="ru-RU" sz="1400" i="1" u="sng" dirty="0"/>
              <a:t>июля 2000 г., 30 декабря 2008 г., 4 октября 2010 г., 19 июля 2011 г., 5 апреля, 3 июля 2016 г.</a:t>
            </a:r>
            <a:r>
              <a:rPr lang="ru-RU" sz="1400" i="1" u="sng" dirty="0" smtClean="0"/>
              <a:t>)</a:t>
            </a:r>
            <a:endParaRPr lang="ru-RU" sz="1400" i="1" u="sng" dirty="0"/>
          </a:p>
          <a:p>
            <a:endParaRPr lang="ru-RU" sz="1050" dirty="0" smtClean="0">
              <a:hlinkClick r:id="rId2"/>
            </a:endParaRPr>
          </a:p>
          <a:p>
            <a:r>
              <a:rPr lang="ru-RU" sz="1600" dirty="0" smtClean="0">
                <a:hlinkClick r:id="rId2"/>
              </a:rPr>
              <a:t>Правила</a:t>
            </a:r>
            <a:r>
              <a:rPr lang="ru-RU" sz="1600" dirty="0"/>
              <a:t> государственной регистрации генно-инженерно-модифицированных организмов, предназначенных для выпуска в окружающую среду, а также продукции, полученной с применением таких организмов или содержащей такие организмы, </a:t>
            </a:r>
            <a:r>
              <a:rPr lang="ru-RU" sz="1600" dirty="0" smtClean="0"/>
              <a:t>утверждены</a:t>
            </a:r>
            <a:r>
              <a:rPr lang="ru-RU" sz="1600" dirty="0"/>
              <a:t> </a:t>
            </a:r>
            <a:r>
              <a:rPr lang="ru-RU" sz="1600" dirty="0">
                <a:hlinkClick r:id="rId3"/>
              </a:rPr>
              <a:t>постановлением</a:t>
            </a:r>
            <a:r>
              <a:rPr lang="ru-RU" sz="1600" dirty="0"/>
              <a:t> Правительства РФ от 23 сентября 2013 г. N </a:t>
            </a:r>
            <a:r>
              <a:rPr lang="ru-RU" sz="1600" dirty="0" smtClean="0"/>
              <a:t>839</a:t>
            </a:r>
          </a:p>
          <a:p>
            <a:r>
              <a:rPr lang="ru-RU" sz="1600" dirty="0" smtClean="0"/>
              <a:t>Разработаны ряд методических указаний, касающихся ГМИ:</a:t>
            </a:r>
            <a:endParaRPr lang="ru-RU" sz="1600" dirty="0"/>
          </a:p>
          <a:p>
            <a:r>
              <a:rPr lang="ru-RU" sz="1600" dirty="0" smtClean="0"/>
              <a:t>Методические </a:t>
            </a:r>
            <a:r>
              <a:rPr lang="ru-RU" sz="1600" dirty="0"/>
              <a:t>указания </a:t>
            </a:r>
            <a:r>
              <a:rPr lang="ru-RU" sz="1600" dirty="0">
                <a:hlinkClick r:id="rId4"/>
              </a:rPr>
              <a:t>МУК 4.2.1903-04</a:t>
            </a:r>
            <a:r>
              <a:rPr lang="ru-RU" sz="1600" dirty="0"/>
              <a:t> "Продукты пищевые. Метод идентификации генетически модифицированных источников (ГМИ) растительного происхождения с применением биологического </a:t>
            </a:r>
            <a:r>
              <a:rPr lang="ru-RU" sz="1600" dirty="0" smtClean="0"/>
              <a:t>микрочипа".</a:t>
            </a:r>
            <a:endParaRPr lang="ru-RU" sz="1600" dirty="0"/>
          </a:p>
          <a:p>
            <a:r>
              <a:rPr lang="ru-RU" sz="1600" dirty="0" smtClean="0"/>
              <a:t>Методические </a:t>
            </a:r>
            <a:r>
              <a:rPr lang="ru-RU" sz="1600" dirty="0"/>
              <a:t>указания </a:t>
            </a:r>
            <a:r>
              <a:rPr lang="ru-RU" sz="1600" dirty="0">
                <a:hlinkClick r:id="rId5"/>
              </a:rPr>
              <a:t>МУК 4.2.1902-04</a:t>
            </a:r>
            <a:r>
              <a:rPr lang="ru-RU" sz="1600" dirty="0"/>
              <a:t> "Определение генетически модифицированных источников (ГМИ) растительного происхождения методом полимеразной цепной реакции", </a:t>
            </a:r>
            <a:endParaRPr lang="ru-RU" sz="1600" dirty="0" smtClean="0"/>
          </a:p>
          <a:p>
            <a:r>
              <a:rPr lang="ru-RU" sz="1600" dirty="0" smtClean="0">
                <a:hlinkClick r:id="rId6"/>
              </a:rPr>
              <a:t>Постановление</a:t>
            </a:r>
            <a:r>
              <a:rPr lang="ru-RU" sz="1600" dirty="0"/>
              <a:t> Главного государственного санитарного врача РФ </a:t>
            </a:r>
            <a:r>
              <a:rPr lang="ru-RU" sz="1600" dirty="0" smtClean="0"/>
              <a:t>«О </a:t>
            </a:r>
            <a:r>
              <a:rPr lang="ru-RU" sz="1600" dirty="0"/>
              <a:t>проведении микробиологической и молекулярно-генетической экспертизы генетически модифицированных микроорганизмов, используемых в производстве пищевых </a:t>
            </a:r>
            <a:r>
              <a:rPr lang="ru-RU" sz="1600" dirty="0" smtClean="0"/>
              <a:t>продуктов»</a:t>
            </a:r>
          </a:p>
          <a:p>
            <a:r>
              <a:rPr lang="ru-RU" sz="1600" dirty="0" smtClean="0">
                <a:hlinkClick r:id="rId7"/>
              </a:rPr>
              <a:t>Постановление</a:t>
            </a:r>
            <a:r>
              <a:rPr lang="ru-RU" sz="1600" dirty="0"/>
              <a:t> Главного государственного санитарного врача </a:t>
            </a:r>
            <a:r>
              <a:rPr lang="ru-RU" sz="1600" dirty="0" smtClean="0"/>
              <a:t>РФ «О </a:t>
            </a:r>
            <a:r>
              <a:rPr lang="ru-RU" sz="1600" dirty="0"/>
              <a:t>порядке гигиенической оценки и регистрации пищевой продукции, полученной из генетически модифицированных </a:t>
            </a:r>
            <a:r>
              <a:rPr lang="ru-RU" sz="1600" dirty="0" smtClean="0"/>
              <a:t>источников»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171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</a:rPr>
              <a:t>Система безопасности в области генно-инженерной деятельности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832648"/>
          </a:xfrm>
        </p:spPr>
        <p:txBody>
          <a:bodyPr>
            <a:noAutofit/>
          </a:bodyPr>
          <a:lstStyle/>
          <a:p>
            <a:pPr marL="263525" indent="-263525"/>
            <a:r>
              <a:rPr lang="ru-RU" sz="1600" dirty="0" smtClean="0"/>
              <a:t>ГМО, </a:t>
            </a:r>
            <a:r>
              <a:rPr lang="ru-RU" sz="1600" dirty="0"/>
              <a:t>предназначенные для выпуска в </a:t>
            </a:r>
            <a:r>
              <a:rPr lang="ru-RU" sz="1600" dirty="0" smtClean="0"/>
              <a:t>ОС, </a:t>
            </a:r>
            <a:r>
              <a:rPr lang="ru-RU" sz="1600" dirty="0"/>
              <a:t>а также продукция, полученная с применением </a:t>
            </a:r>
            <a:r>
              <a:rPr lang="ru-RU" sz="1600" dirty="0" smtClean="0"/>
              <a:t>ГМО или </a:t>
            </a:r>
            <a:r>
              <a:rPr lang="ru-RU" sz="1600" dirty="0"/>
              <a:t>содержащая такие организмы, включая указанную продукцию, ввозимую на территорию </a:t>
            </a:r>
            <a:r>
              <a:rPr lang="ru-RU" sz="1600" dirty="0" smtClean="0"/>
              <a:t>РФ, </a:t>
            </a:r>
            <a:r>
              <a:rPr lang="ru-RU" sz="1600" dirty="0"/>
              <a:t>подлежит государственной регистрации в порядке, установленном Правительством </a:t>
            </a:r>
            <a:r>
              <a:rPr lang="ru-RU" sz="1600" dirty="0" smtClean="0"/>
              <a:t>РФ.</a:t>
            </a:r>
            <a:endParaRPr lang="ru-RU" sz="1600" dirty="0"/>
          </a:p>
          <a:p>
            <a:pPr marL="263525" indent="-263525"/>
            <a:r>
              <a:rPr lang="ru-RU" sz="1600" dirty="0"/>
              <a:t>Мониторинг воздействия на человека и окружающую среду </a:t>
            </a:r>
            <a:r>
              <a:rPr lang="ru-RU" sz="1600" dirty="0" smtClean="0"/>
              <a:t>ГМО </a:t>
            </a:r>
            <a:r>
              <a:rPr lang="ru-RU" sz="1600" dirty="0"/>
              <a:t>и продукции, полученной с применением </a:t>
            </a:r>
            <a:r>
              <a:rPr lang="ru-RU" sz="1600" dirty="0" smtClean="0"/>
              <a:t>ГМО  </a:t>
            </a:r>
            <a:r>
              <a:rPr lang="ru-RU" sz="1600" dirty="0"/>
              <a:t>или содержащей такие организмы, и контроль за выпуском </a:t>
            </a:r>
            <a:r>
              <a:rPr lang="ru-RU" sz="1600" dirty="0" smtClean="0"/>
              <a:t>ГМО в ОС </a:t>
            </a:r>
            <a:r>
              <a:rPr lang="ru-RU" sz="1600" dirty="0"/>
              <a:t>осуществляются уполномоченными федеральными органами исполнительной власти в </a:t>
            </a:r>
            <a:r>
              <a:rPr lang="ru-RU" sz="1600" dirty="0">
                <a:hlinkClick r:id="rId2"/>
              </a:rPr>
              <a:t>порядке</a:t>
            </a:r>
            <a:r>
              <a:rPr lang="ru-RU" sz="1600" dirty="0"/>
              <a:t>, установленном Правительством Российской Федерации.</a:t>
            </a:r>
          </a:p>
          <a:p>
            <a:pPr marL="263525" indent="-263525"/>
            <a:r>
              <a:rPr lang="ru-RU" sz="1600" dirty="0"/>
              <a:t>К отношениям, связанным с осуществлением контроля за выпуском </a:t>
            </a:r>
            <a:r>
              <a:rPr lang="ru-RU" sz="1600" dirty="0" smtClean="0"/>
              <a:t>ГМО </a:t>
            </a:r>
            <a:r>
              <a:rPr lang="ru-RU" sz="1600" dirty="0"/>
              <a:t>в окружающую среду, организацией и проведением проверок юридических лиц, индивидуальных предпринимателей, а также с осуществлением мониторинга воздействия на человека и окружающую среду </a:t>
            </a:r>
            <a:r>
              <a:rPr lang="ru-RU" sz="1600" dirty="0" smtClean="0"/>
              <a:t>ГМО и </a:t>
            </a:r>
            <a:r>
              <a:rPr lang="ru-RU" sz="1600" dirty="0"/>
              <a:t>продукции, полученной с применением </a:t>
            </a:r>
            <a:r>
              <a:rPr lang="ru-RU" sz="1600" dirty="0" smtClean="0"/>
              <a:t>ГМО или </a:t>
            </a:r>
            <a:r>
              <a:rPr lang="ru-RU" sz="1600" dirty="0"/>
              <a:t>содержащей </a:t>
            </a:r>
            <a:r>
              <a:rPr lang="ru-RU" sz="1600" dirty="0" smtClean="0"/>
              <a:t>ГМО, </a:t>
            </a:r>
            <a:r>
              <a:rPr lang="ru-RU" sz="1600" dirty="0"/>
              <a:t>применяются положения </a:t>
            </a:r>
            <a:r>
              <a:rPr lang="ru-RU" sz="1600" dirty="0">
                <a:hlinkClick r:id="rId3"/>
              </a:rPr>
              <a:t>Федерального закона</a:t>
            </a:r>
            <a:r>
              <a:rPr lang="ru-RU" sz="1600" dirty="0"/>
              <a:t> от 26 декабря 2008 года N 294-ФЗ "О защите прав юридических лиц и индивидуальных предпринимателей при осуществлении государственного контроля (надзора) и муниципального контроля".</a:t>
            </a:r>
          </a:p>
          <a:p>
            <a:pPr marL="263525" indent="-263525"/>
            <a:r>
              <a:rPr lang="ru-RU" sz="1600" dirty="0"/>
              <a:t>По результатам мониторинга воздействия на человека и окружающую среду </a:t>
            </a:r>
            <a:r>
              <a:rPr lang="ru-RU" sz="1600" dirty="0" smtClean="0"/>
              <a:t>ГМО и </a:t>
            </a:r>
            <a:r>
              <a:rPr lang="ru-RU" sz="1600" dirty="0"/>
              <a:t>продукции, полученной с применением таких организмов или содержащей такие организмы, Правительство </a:t>
            </a:r>
            <a:r>
              <a:rPr lang="ru-RU" sz="1600" dirty="0" smtClean="0"/>
              <a:t>РФ </a:t>
            </a:r>
            <a:r>
              <a:rPr lang="ru-RU" sz="1600" dirty="0"/>
              <a:t>вправе установить запрет на ввоз на территорию </a:t>
            </a:r>
            <a:r>
              <a:rPr lang="ru-RU" sz="1600" dirty="0" smtClean="0"/>
              <a:t>РФ ГМО, предназначенных </a:t>
            </a:r>
            <a:r>
              <a:rPr lang="ru-RU" sz="1600" dirty="0"/>
              <a:t>для выпуска в </a:t>
            </a:r>
            <a:r>
              <a:rPr lang="ru-RU" sz="1600" dirty="0" smtClean="0"/>
              <a:t>ОС, </a:t>
            </a:r>
            <a:r>
              <a:rPr lang="ru-RU" sz="1600" dirty="0"/>
              <a:t>и (или) продукции, полученной с применением таких организмов или содержащей такие организмы.</a:t>
            </a:r>
          </a:p>
          <a:p>
            <a:pPr marL="263525" indent="-263525"/>
            <a:r>
              <a:rPr lang="ru-RU" sz="1600" dirty="0"/>
              <a:t>Контроль за ввозом на территорию </a:t>
            </a:r>
            <a:r>
              <a:rPr lang="ru-RU" sz="1600" dirty="0" smtClean="0"/>
              <a:t>РФ ГМО </a:t>
            </a:r>
            <a:r>
              <a:rPr lang="ru-RU" sz="1600" dirty="0"/>
              <a:t>и семян в пунктах пропуска через Государственную границу Российской Федерации осуществляется уполномоченным Правительством Российской Федерации федеральным органом исполнительной власти.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1907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Продукция (услуги), полученная с применением методов </a:t>
            </a:r>
            <a:r>
              <a:rPr lang="ru-RU" dirty="0" smtClean="0"/>
              <a:t>ГИД, </a:t>
            </a:r>
            <a:r>
              <a:rPr lang="ru-RU" dirty="0"/>
              <a:t>должна соответствовать обязательным требованиям в области охраны окружающей среды, фармакопейных статей, санитарно-эпидемиологическим требованиям, иным обязательным требованиям законодательства </a:t>
            </a:r>
            <a:r>
              <a:rPr lang="ru-RU" dirty="0" smtClean="0"/>
              <a:t>РФ.</a:t>
            </a:r>
            <a:endParaRPr lang="ru-RU" dirty="0"/>
          </a:p>
          <a:p>
            <a:r>
              <a:rPr lang="ru-RU" dirty="0"/>
              <a:t>В отношении продукции, полученной с применением </a:t>
            </a:r>
            <a:r>
              <a:rPr lang="ru-RU" dirty="0" smtClean="0"/>
              <a:t>ГМО и </a:t>
            </a:r>
            <a:r>
              <a:rPr lang="ru-RU" dirty="0"/>
              <a:t>подлежащей обязательной сертификации или декларированию соответствия, выдается сертификат соответствия или принимается декларация о соответствии в </a:t>
            </a:r>
            <a:r>
              <a:rPr lang="ru-RU" dirty="0" smtClean="0"/>
              <a:t>порядке, установленном</a:t>
            </a:r>
            <a:r>
              <a:rPr lang="ru-RU" dirty="0"/>
              <a:t> 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законодательством</a:t>
            </a:r>
            <a:r>
              <a:rPr lang="ru-RU" dirty="0"/>
              <a:t> </a:t>
            </a:r>
            <a:r>
              <a:rPr lang="ru-RU" dirty="0" smtClean="0"/>
              <a:t>РФ </a:t>
            </a:r>
            <a:r>
              <a:rPr lang="ru-RU" dirty="0"/>
              <a:t>о техническом регулировании.</a:t>
            </a:r>
          </a:p>
          <a:p>
            <a:r>
              <a:rPr lang="ru-RU" dirty="0" smtClean="0"/>
              <a:t>Юридические </a:t>
            </a:r>
            <a:r>
              <a:rPr lang="ru-RU" dirty="0"/>
              <a:t>лица и граждане (физические лица), которые осуществляют </a:t>
            </a:r>
            <a:r>
              <a:rPr lang="ru-RU" dirty="0" smtClean="0"/>
              <a:t>ГИД и </a:t>
            </a:r>
            <a:r>
              <a:rPr lang="ru-RU" dirty="0"/>
              <a:t>действия или бездействие которых причинили вред работникам организации, осуществляющей </a:t>
            </a:r>
            <a:r>
              <a:rPr lang="ru-RU" dirty="0" smtClean="0"/>
              <a:t>ГИД, </a:t>
            </a:r>
            <a:r>
              <a:rPr lang="ru-RU" dirty="0"/>
              <a:t>населению, окружающей среде, несут ответственность в соответствии с законодательством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04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Законодательная база о генно-измененных организмах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Постановление </a:t>
            </a:r>
            <a:r>
              <a:rPr lang="ru-RU" b="1" dirty="0"/>
              <a:t>Правительства РФ от 22 апреля 2019 г. N 479 “Об утверждении Федеральной научно-технической программы развития генетических технологий на 2019 - 2027 годы”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39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НАПРАВЛЕНИЯ ИССЛЕДОВАНИЙ ВО ВНИИСБ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>
            <a:noAutofit/>
          </a:bodyPr>
          <a:lstStyle/>
          <a:p>
            <a:pPr fontAlgn="base"/>
            <a:r>
              <a:rPr lang="ru-RU" sz="1600" u="sng" dirty="0">
                <a:hlinkClick r:id="rId2"/>
              </a:rPr>
              <a:t>Лаборатория клеточной инженерии </a:t>
            </a:r>
            <a:r>
              <a:rPr lang="ru-RU" sz="1600" u="sng" dirty="0" smtClean="0">
                <a:hlinkClick r:id="rId2"/>
              </a:rPr>
              <a:t>растений</a:t>
            </a:r>
            <a:r>
              <a:rPr lang="ru-RU" sz="1600" dirty="0" smtClean="0"/>
              <a:t> (Разработка </a:t>
            </a:r>
            <a:r>
              <a:rPr lang="ru-RU" sz="1600" dirty="0"/>
              <a:t>биотехнологий получения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vitro</a:t>
            </a:r>
            <a:r>
              <a:rPr lang="ru-RU" sz="1600" dirty="0"/>
              <a:t> новых форм растений с измененными свойствами с помощью современных методов генетической </a:t>
            </a:r>
            <a:r>
              <a:rPr lang="ru-RU" sz="1600" dirty="0" smtClean="0"/>
              <a:t>инженерии; Поиск </a:t>
            </a:r>
            <a:r>
              <a:rPr lang="ru-RU" sz="1600" dirty="0"/>
              <a:t>и изучение функций генов, участвующих в формировании различных хозяйственно ценных </a:t>
            </a:r>
            <a:r>
              <a:rPr lang="ru-RU" sz="1600" dirty="0" smtClean="0"/>
              <a:t>признаков; Создание </a:t>
            </a:r>
            <a:r>
              <a:rPr lang="ru-RU" sz="1600" dirty="0"/>
              <a:t>современного инструментария для генетической инженерии </a:t>
            </a:r>
            <a:r>
              <a:rPr lang="ru-RU" sz="1600" dirty="0" smtClean="0"/>
              <a:t>растений).</a:t>
            </a:r>
            <a:endParaRPr lang="ru-RU" sz="1600" dirty="0"/>
          </a:p>
          <a:p>
            <a:r>
              <a:rPr lang="ru-RU" sz="1600" u="sng" dirty="0" smtClean="0">
                <a:hlinkClick r:id="rId3"/>
              </a:rPr>
              <a:t>Лаборатория </a:t>
            </a:r>
            <a:r>
              <a:rPr lang="ru-RU" sz="1600" u="sng" dirty="0">
                <a:hlinkClick r:id="rId3"/>
              </a:rPr>
              <a:t>генной инженерии </a:t>
            </a:r>
            <a:r>
              <a:rPr lang="ru-RU" sz="1600" u="sng" dirty="0" smtClean="0">
                <a:hlinkClick r:id="rId3"/>
              </a:rPr>
              <a:t>растений</a:t>
            </a:r>
            <a:r>
              <a:rPr lang="ru-RU" sz="1600" u="sng" dirty="0" smtClean="0"/>
              <a:t> (</a:t>
            </a:r>
            <a:r>
              <a:rPr lang="ru-RU" sz="1600" dirty="0"/>
              <a:t>Получение </a:t>
            </a:r>
            <a:r>
              <a:rPr lang="ru-RU" sz="1600" dirty="0" err="1"/>
              <a:t>трансгенных</a:t>
            </a:r>
            <a:r>
              <a:rPr lang="ru-RU" sz="1600" dirty="0"/>
              <a:t> растений, обладающих хозяйственно-ценными </a:t>
            </a:r>
            <a:r>
              <a:rPr lang="ru-RU" sz="1600" dirty="0" smtClean="0"/>
              <a:t>признаками)</a:t>
            </a:r>
            <a:endParaRPr lang="ru-RU" sz="1600" u="sng" dirty="0" smtClean="0"/>
          </a:p>
          <a:p>
            <a:r>
              <a:rPr lang="ru-RU" sz="1600" u="sng" dirty="0">
                <a:hlinkClick r:id="rId4"/>
              </a:rPr>
              <a:t>Лаборатория ДНК маркеров </a:t>
            </a:r>
            <a:r>
              <a:rPr lang="ru-RU" sz="1600" u="sng" dirty="0" smtClean="0">
                <a:hlinkClick r:id="rId4"/>
              </a:rPr>
              <a:t>растений</a:t>
            </a:r>
            <a:r>
              <a:rPr lang="ru-RU" sz="1600" u="sng" dirty="0" smtClean="0"/>
              <a:t> </a:t>
            </a:r>
            <a:r>
              <a:rPr lang="ru-RU" sz="1600" dirty="0" smtClean="0"/>
              <a:t>(</a:t>
            </a:r>
            <a:r>
              <a:rPr lang="ru-RU" sz="1600" dirty="0"/>
              <a:t>Создание рабочих коллекций растений, представляющих широкий диапазон </a:t>
            </a:r>
            <a:r>
              <a:rPr lang="ru-RU" sz="1600" dirty="0" smtClean="0"/>
              <a:t>геномной и</a:t>
            </a:r>
            <a:r>
              <a:rPr lang="ru-RU" sz="1600" dirty="0"/>
              <a:t> фенотипической </a:t>
            </a:r>
            <a:r>
              <a:rPr lang="ru-RU" sz="1600" dirty="0" smtClean="0"/>
              <a:t>изменчивости; </a:t>
            </a:r>
            <a:r>
              <a:rPr lang="ru-RU" sz="1600" dirty="0"/>
              <a:t>Изучение ключевых генов, определяющих продуктивность сельскохозяйственных </a:t>
            </a:r>
            <a:r>
              <a:rPr lang="ru-RU" sz="1600" dirty="0" smtClean="0"/>
              <a:t>растений; </a:t>
            </a:r>
            <a:r>
              <a:rPr lang="ru-RU" sz="1600" dirty="0"/>
              <a:t>Создание и верификация ДНК маркеров хозяйственно ценных генов и признаков и маркеров видов и геномов </a:t>
            </a:r>
            <a:r>
              <a:rPr lang="ru-RU" sz="1600" dirty="0" err="1"/>
              <a:t>Brassica</a:t>
            </a:r>
            <a:r>
              <a:rPr lang="ru-RU" sz="1600" dirty="0"/>
              <a:t> и </a:t>
            </a:r>
            <a:r>
              <a:rPr lang="ru-RU" sz="1600" dirty="0" err="1"/>
              <a:t>Solanum</a:t>
            </a:r>
            <a:r>
              <a:rPr lang="ru-RU" sz="1600" dirty="0" smtClean="0"/>
              <a:t>)</a:t>
            </a:r>
          </a:p>
          <a:p>
            <a:r>
              <a:rPr lang="ru-RU" sz="1600" u="sng" dirty="0">
                <a:hlinkClick r:id="rId5"/>
              </a:rPr>
              <a:t>Лаборатория индуцированного </a:t>
            </a:r>
            <a:r>
              <a:rPr lang="ru-RU" sz="1600" u="sng" dirty="0" err="1" smtClean="0">
                <a:hlinkClick r:id="rId5"/>
              </a:rPr>
              <a:t>рекомбиногенеза</a:t>
            </a:r>
            <a:r>
              <a:rPr lang="ru-RU" sz="1600" u="sng" dirty="0" smtClean="0"/>
              <a:t> (</a:t>
            </a:r>
            <a:r>
              <a:rPr lang="ru-RU" sz="1600" dirty="0"/>
              <a:t>Изучение молекулярно-генетических механизмов </a:t>
            </a:r>
            <a:r>
              <a:rPr lang="ru-RU" sz="1600" dirty="0" err="1"/>
              <a:t>мейотической</a:t>
            </a:r>
            <a:r>
              <a:rPr lang="ru-RU" sz="1600" dirty="0"/>
              <a:t> рекомбинации у растений с использованием методов генетической </a:t>
            </a:r>
            <a:r>
              <a:rPr lang="ru-RU" sz="1600" dirty="0" smtClean="0"/>
              <a:t>инженерии; поиск</a:t>
            </a:r>
            <a:r>
              <a:rPr lang="ru-RU" sz="1600" dirty="0"/>
              <a:t>, изучение и создание новых эффективных промоторов для координированной экспрессии рекомбинантных и </a:t>
            </a:r>
            <a:r>
              <a:rPr lang="ru-RU" sz="1600" dirty="0" err="1"/>
              <a:t>нативных</a:t>
            </a:r>
            <a:r>
              <a:rPr lang="ru-RU" sz="1600" dirty="0"/>
              <a:t> генов в </a:t>
            </a:r>
            <a:r>
              <a:rPr lang="ru-RU" sz="1600" dirty="0" smtClean="0"/>
              <a:t>растениях; создание </a:t>
            </a:r>
            <a:r>
              <a:rPr lang="ru-RU" sz="1600" dirty="0"/>
              <a:t>методами генетической инженерии, в том числе с использованием методов редактирования генома, сельскохозяйственных растений с </a:t>
            </a:r>
            <a:r>
              <a:rPr lang="ru-RU" sz="1600" dirty="0" err="1" smtClean="0"/>
              <a:t>агрономически</a:t>
            </a:r>
            <a:r>
              <a:rPr lang="ru-RU" sz="1600" dirty="0" smtClean="0"/>
              <a:t> ценными признаками).</a:t>
            </a:r>
            <a:endParaRPr lang="ru-RU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10186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76704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>
                <a:hlinkClick r:id="rId2"/>
              </a:rPr>
              <a:t>Лаборатория анализа </a:t>
            </a:r>
            <a:r>
              <a:rPr lang="ru-RU" u="sng" dirty="0" smtClean="0">
                <a:hlinkClick r:id="rId2"/>
              </a:rPr>
              <a:t>геномов</a:t>
            </a:r>
            <a:r>
              <a:rPr lang="ru-RU" u="sng" dirty="0" smtClean="0"/>
              <a:t> (</a:t>
            </a:r>
            <a:r>
              <a:rPr lang="ru-RU" dirty="0" smtClean="0"/>
              <a:t>создание </a:t>
            </a:r>
            <a:r>
              <a:rPr lang="ru-RU" dirty="0"/>
              <a:t>и внедрение технологий </a:t>
            </a:r>
            <a:r>
              <a:rPr lang="ru-RU" dirty="0" err="1"/>
              <a:t>генотипирования</a:t>
            </a:r>
            <a:r>
              <a:rPr lang="ru-RU" dirty="0"/>
              <a:t> сельскохозяйственных культур </a:t>
            </a:r>
            <a:r>
              <a:rPr lang="ru-RU" dirty="0" smtClean="0"/>
              <a:t>на</a:t>
            </a:r>
            <a:r>
              <a:rPr lang="ru-RU" dirty="0"/>
              <a:t> основе анализа полиморфизма </a:t>
            </a:r>
            <a:r>
              <a:rPr lang="ru-RU" dirty="0" err="1"/>
              <a:t>микросателлитов</a:t>
            </a:r>
            <a:r>
              <a:rPr lang="ru-RU" dirty="0"/>
              <a:t>, позволяющих получать индивидуальные характеристики сортов — </a:t>
            </a:r>
            <a:r>
              <a:rPr lang="ru-RU" dirty="0" smtClean="0"/>
              <a:t>ДНК-профили)</a:t>
            </a:r>
            <a:endParaRPr lang="ru-RU" u="sng" dirty="0"/>
          </a:p>
          <a:p>
            <a:r>
              <a:rPr lang="ru-RU" u="sng" dirty="0">
                <a:hlinkClick r:id="rId3"/>
              </a:rPr>
              <a:t>Лаборатория клеточной </a:t>
            </a:r>
            <a:r>
              <a:rPr lang="ru-RU" u="sng" dirty="0" smtClean="0">
                <a:hlinkClick r:id="rId3"/>
              </a:rPr>
              <a:t>биологии</a:t>
            </a:r>
            <a:r>
              <a:rPr lang="ru-RU" u="sng" dirty="0" smtClean="0"/>
              <a:t> (</a:t>
            </a:r>
            <a:r>
              <a:rPr lang="ru-RU" dirty="0" smtClean="0"/>
              <a:t>изучение </a:t>
            </a:r>
            <a:r>
              <a:rPr lang="ru-RU" dirty="0"/>
              <a:t>с помощью методов световой и электронной микроскопии структурно-функциональных изменений, отражающих реакцию клеток растений в ответ на стрессовые </a:t>
            </a:r>
            <a:r>
              <a:rPr lang="ru-RU" dirty="0" smtClean="0"/>
              <a:t>воздействия; разработка </a:t>
            </a:r>
            <a:r>
              <a:rPr lang="ru-RU" dirty="0"/>
              <a:t>морфо-функциональных критериев оценки влияния факторов биотического </a:t>
            </a:r>
            <a:r>
              <a:rPr lang="ru-RU" sz="2200" dirty="0" smtClean="0"/>
              <a:t>(вирусов, бактерий, фитопатогенных грибных инфекций) </a:t>
            </a:r>
            <a:r>
              <a:rPr lang="ru-RU" dirty="0" smtClean="0"/>
              <a:t>и</a:t>
            </a:r>
            <a:r>
              <a:rPr lang="ru-RU" dirty="0"/>
              <a:t> абиотического стрессов на растения с целью выявления и идентификации </a:t>
            </a:r>
            <a:r>
              <a:rPr lang="ru-RU" dirty="0" err="1"/>
              <a:t>стрессоустойчивых</a:t>
            </a:r>
            <a:r>
              <a:rPr lang="ru-RU" dirty="0"/>
              <a:t> форм </a:t>
            </a:r>
            <a:r>
              <a:rPr lang="ru-RU" sz="2200" dirty="0"/>
              <a:t>(засоление, токсичное действие тяжелых металлов, кислотность почв, низких температур и др</a:t>
            </a:r>
            <a:r>
              <a:rPr lang="ru-RU" sz="2200" dirty="0" smtClean="0"/>
              <a:t>.) </a:t>
            </a:r>
            <a:r>
              <a:rPr lang="ru-RU" sz="3000" dirty="0" smtClean="0"/>
              <a:t>и т.д.</a:t>
            </a:r>
          </a:p>
          <a:p>
            <a:r>
              <a:rPr lang="ru-RU" u="sng" dirty="0">
                <a:hlinkClick r:id="rId4"/>
              </a:rPr>
              <a:t>Группа геномной </a:t>
            </a:r>
            <a:r>
              <a:rPr lang="ru-RU" u="sng" dirty="0" smtClean="0">
                <a:hlinkClick r:id="rId4"/>
              </a:rPr>
              <a:t>модификации</a:t>
            </a:r>
            <a:r>
              <a:rPr lang="ru-RU" dirty="0" smtClean="0"/>
              <a:t> (Изучение </a:t>
            </a:r>
            <a:r>
              <a:rPr lang="ru-RU" dirty="0"/>
              <a:t>эпигенетических систем </a:t>
            </a:r>
            <a:r>
              <a:rPr lang="ru-RU" dirty="0" smtClean="0"/>
              <a:t>растений </a:t>
            </a:r>
            <a:r>
              <a:rPr lang="ru-RU" dirty="0"/>
              <a:t>(характер </a:t>
            </a:r>
            <a:r>
              <a:rPr lang="ru-RU" dirty="0" err="1"/>
              <a:t>метилирования</a:t>
            </a:r>
            <a:r>
              <a:rPr lang="ru-RU" dirty="0"/>
              <a:t> генома и свойства специфических ферментов - ДНК-</a:t>
            </a:r>
            <a:r>
              <a:rPr lang="ru-RU" dirty="0" err="1"/>
              <a:t>метилтрансфераз</a:t>
            </a:r>
            <a:r>
              <a:rPr lang="ru-RU" dirty="0"/>
              <a:t> и </a:t>
            </a:r>
            <a:r>
              <a:rPr lang="ru-RU" dirty="0" err="1"/>
              <a:t>эндонуклеаз</a:t>
            </a:r>
            <a:r>
              <a:rPr lang="ru-RU" dirty="0"/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996" y="6309320"/>
            <a:ext cx="431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http://www.vniisb.ru/ru/research_topics/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4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" y="22920"/>
            <a:ext cx="6552728" cy="2304256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Генетическая трансформация заключается главным образом переносе </a:t>
            </a:r>
            <a:r>
              <a:rPr lang="ru-RU" dirty="0" smtClean="0"/>
              <a:t> чужеродных </a:t>
            </a:r>
            <a:r>
              <a:rPr lang="ru-RU" dirty="0"/>
              <a:t>или модифицированных генов в </a:t>
            </a:r>
            <a:r>
              <a:rPr lang="ru-RU" dirty="0" err="1"/>
              <a:t>эукариотические</a:t>
            </a:r>
            <a:r>
              <a:rPr lang="ru-RU" dirty="0"/>
              <a:t> клетки.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5255"/>
            <a:ext cx="1892796" cy="676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6749507"/>
              </p:ext>
            </p:extLst>
          </p:nvPr>
        </p:nvGraphicFramePr>
        <p:xfrm>
          <a:off x="5052393" y="404664"/>
          <a:ext cx="21839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64502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клетках растений также возможна экспрессия генов, перенесенных не только от других растений, но и от микроорганизмов и даже от животных.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5962054"/>
            <a:ext cx="7236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Экспрессия генов — процесс, в ходе которого наследственная информация от гена (последовательности нуклеотидов ДНК) преобразуется в функциональный продукт — РНК или белок.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36064"/>
            <a:ext cx="403244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Получение растений с новыми свойствами из трансформированных клеток (регенерация) возможно благодаря их свойству </a:t>
            </a:r>
            <a:r>
              <a:rPr lang="ru-RU" dirty="0" err="1"/>
              <a:t>тотипотентности</a:t>
            </a:r>
            <a:r>
              <a:rPr lang="ru-RU" dirty="0"/>
              <a:t>, т.е. способности развиваться в целое растение.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52" y="18000"/>
            <a:ext cx="477764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464496" cy="129614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C00000"/>
                </a:solidFill>
                <a:effectLst/>
              </a:rPr>
              <a:t>Получение </a:t>
            </a:r>
            <a:r>
              <a:rPr lang="ru-RU" sz="3000" dirty="0" err="1">
                <a:solidFill>
                  <a:srgbClr val="C00000"/>
                </a:solidFill>
                <a:effectLst/>
              </a:rPr>
              <a:t>трансгенных</a:t>
            </a:r>
            <a:r>
              <a:rPr lang="ru-RU" sz="3000" dirty="0">
                <a:solidFill>
                  <a:srgbClr val="C00000"/>
                </a:solidFill>
                <a:effectLst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effectLst/>
              </a:rPr>
              <a:t>растений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4871467" cy="5040560"/>
          </a:xfrm>
        </p:spPr>
        <p:txBody>
          <a:bodyPr>
            <a:normAutofit/>
          </a:bodyPr>
          <a:lstStyle/>
          <a:p>
            <a:r>
              <a:rPr lang="ru-RU" dirty="0"/>
              <a:t>Перенос генов в растительные клетки, так же как в клетки живот­ных, и их встраивание в геном растений </a:t>
            </a:r>
            <a:r>
              <a:rPr lang="ru-RU" i="1" dirty="0"/>
              <a:t>(трансформация) </a:t>
            </a:r>
            <a:r>
              <a:rPr lang="ru-RU" dirty="0"/>
              <a:t>осуще­ствляются главным образом благодаря специфическим структурам — </a:t>
            </a:r>
            <a:r>
              <a:rPr lang="ru-RU" u="sng" dirty="0"/>
              <a:t>векторам.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67" y="0"/>
            <a:ext cx="43053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03096" cy="63408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Векторы на основе </a:t>
            </a:r>
            <a:r>
              <a:rPr lang="en-US" sz="2400" dirty="0">
                <a:solidFill>
                  <a:srgbClr val="C00000"/>
                </a:solidFill>
                <a:effectLst/>
              </a:rPr>
              <a:t>Ti</a:t>
            </a:r>
            <a:r>
              <a:rPr lang="ru-RU" sz="2400" dirty="0">
                <a:solidFill>
                  <a:srgbClr val="C00000"/>
                </a:solidFill>
                <a:effectLst/>
              </a:rPr>
              <a:t>-</a:t>
            </a:r>
            <a:r>
              <a:rPr lang="ru-RU" sz="2400" dirty="0" err="1">
                <a:solidFill>
                  <a:srgbClr val="C00000"/>
                </a:solidFill>
                <a:effectLst/>
              </a:rPr>
              <a:t>плазмид</a:t>
            </a:r>
            <a:r>
              <a:rPr lang="ru-RU" sz="2400" dirty="0">
                <a:solidFill>
                  <a:srgbClr val="C00000"/>
                </a:solidFill>
                <a:effectLst/>
              </a:rPr>
              <a:t>.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40" y="980727"/>
            <a:ext cx="5698504" cy="3960441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виды агробактерий </a:t>
            </a:r>
            <a:r>
              <a:rPr lang="en-US" i="1" dirty="0"/>
              <a:t>(Agrobacteria</a:t>
            </a:r>
            <a:r>
              <a:rPr lang="ru-RU" dirty="0"/>
              <a:t>) могут заражать двудольные растения, вызывая образование опухолей — корончатых галлов. Одним из самых сильных индукторов опухолей служит почвенная бактерия</a:t>
            </a:r>
            <a:r>
              <a:rPr lang="ru-RU" i="1" dirty="0"/>
              <a:t> </a:t>
            </a:r>
            <a:r>
              <a:rPr lang="en-US" i="1" dirty="0"/>
              <a:t>A. </a:t>
            </a:r>
            <a:r>
              <a:rPr lang="en-US" i="1" dirty="0" err="1"/>
              <a:t>tumefaciens</a:t>
            </a:r>
            <a:r>
              <a:rPr lang="en-US" i="1" dirty="0"/>
              <a:t>. </a:t>
            </a:r>
            <a:r>
              <a:rPr lang="ru-RU" i="1" dirty="0"/>
              <a:t>Способность этой бактерии к образованию опухоли связана с большой </a:t>
            </a:r>
            <a:r>
              <a:rPr lang="ru-RU" i="1" dirty="0" err="1"/>
              <a:t>внехромосомной</a:t>
            </a:r>
            <a:r>
              <a:rPr lang="ru-RU" i="1" dirty="0"/>
              <a:t> </a:t>
            </a:r>
            <a:r>
              <a:rPr lang="ru-RU" i="1" dirty="0" err="1"/>
              <a:t>плазмидой</a:t>
            </a:r>
            <a:r>
              <a:rPr lang="ru-RU" i="1" dirty="0"/>
              <a:t>, получившей название </a:t>
            </a:r>
            <a:r>
              <a:rPr lang="en-US" i="1" dirty="0" smtClean="0"/>
              <a:t>Ti</a:t>
            </a:r>
            <a:r>
              <a:rPr lang="ru-RU" i="1" dirty="0" smtClean="0"/>
              <a:t>-</a:t>
            </a:r>
            <a:r>
              <a:rPr lang="ru-RU" i="1" dirty="0" err="1" smtClean="0"/>
              <a:t>плазмида</a:t>
            </a:r>
            <a:r>
              <a:rPr lang="ru-RU" i="1" dirty="0" smtClean="0"/>
              <a:t> </a:t>
            </a:r>
            <a:r>
              <a:rPr lang="ru-RU" i="1" dirty="0"/>
              <a:t>(от англ. </a:t>
            </a:r>
            <a:r>
              <a:rPr lang="en-US" i="1" dirty="0"/>
              <a:t>tumor inducing</a:t>
            </a:r>
            <a:r>
              <a:rPr lang="ru-RU" i="1" dirty="0"/>
              <a:t>— индуцирующие опухоль).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2438400" cy="15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508104" y="2456892"/>
            <a:ext cx="1080120" cy="360040"/>
          </a:xfrm>
          <a:prstGeom prst="rightArrow">
            <a:avLst>
              <a:gd name="adj1" fmla="val 50000"/>
              <a:gd name="adj2" fmla="val 13465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288340"/>
            <a:ext cx="9039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Плазмиды</a:t>
            </a:r>
            <a:r>
              <a:rPr lang="ru-RU" b="1" i="1" dirty="0">
                <a:solidFill>
                  <a:srgbClr val="C00000"/>
                </a:solidFill>
              </a:rPr>
              <a:t> — это естественные векторы для генов, обладающие всеми функциями, необходимыми для переноса, стабильного включения и экспрессии генетической информации в растениях. Они имеют широкий круг хозяев. В бактериальных клетках </a:t>
            </a:r>
            <a:r>
              <a:rPr lang="en-US" b="1" i="1" dirty="0">
                <a:solidFill>
                  <a:srgbClr val="C00000"/>
                </a:solidFill>
              </a:rPr>
              <a:t>Ti</a:t>
            </a:r>
            <a:r>
              <a:rPr lang="ru-RU" b="1" i="1" dirty="0">
                <a:solidFill>
                  <a:srgbClr val="C00000"/>
                </a:solidFill>
              </a:rPr>
              <a:t>-</a:t>
            </a:r>
            <a:r>
              <a:rPr lang="ru-RU" b="1" i="1" dirty="0" err="1">
                <a:solidFill>
                  <a:srgbClr val="C00000"/>
                </a:solidFill>
              </a:rPr>
              <a:t>плазмиды</a:t>
            </a:r>
            <a:r>
              <a:rPr lang="ru-RU" b="1" i="1" dirty="0">
                <a:solidFill>
                  <a:srgbClr val="C00000"/>
                </a:solidFill>
              </a:rPr>
              <a:t> реплицируются автономн</a:t>
            </a:r>
            <a:r>
              <a:rPr lang="ru-RU" b="1" dirty="0">
                <a:solidFill>
                  <a:srgbClr val="C00000"/>
                </a:solidFill>
              </a:rPr>
              <a:t>о.</a:t>
            </a:r>
          </a:p>
        </p:txBody>
      </p:sp>
    </p:spTree>
    <p:extLst>
      <p:ext uri="{BB962C8B-B14F-4D97-AF65-F5344CB8AC3E}">
        <p14:creationId xmlns:p14="http://schemas.microsoft.com/office/powerpoint/2010/main" val="40033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661</TotalTime>
  <Words>1845</Words>
  <Application>Microsoft Office PowerPoint</Application>
  <PresentationFormat>Экран (4:3)</PresentationFormat>
  <Paragraphs>156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Методы ГЕНЕТИЧЕСКОЙ ИНЖЕНЕРИИ</vt:lpstr>
      <vt:lpstr>ГЕННАЯ ИНЖЕНЕРИЯ РАСТЕНИЙ</vt:lpstr>
      <vt:lpstr>Презентация PowerPoint</vt:lpstr>
      <vt:lpstr>НАПРАВЛЕНИЯ ИССЛЕДОВАНИЙ ВО ВНИИСБ</vt:lpstr>
      <vt:lpstr>Презентация PowerPoint</vt:lpstr>
      <vt:lpstr>Презентация PowerPoint</vt:lpstr>
      <vt:lpstr>Презентация PowerPoint</vt:lpstr>
      <vt:lpstr>Получение трансгенных растений</vt:lpstr>
      <vt:lpstr>Векторы на основе Ti-плазмид. </vt:lpstr>
      <vt:lpstr>Презентация PowerPoint</vt:lpstr>
      <vt:lpstr>Презентация PowerPoint</vt:lpstr>
      <vt:lpstr>Векторы на основе ДНК-содержащих вирусов растений </vt:lpstr>
      <vt:lpstr>Методы прямого переноса генов в растение </vt:lpstr>
      <vt:lpstr>Методы прямого переноса генов в растение </vt:lpstr>
      <vt:lpstr>Метод биологической баллистики  -  это один из самых эффективных методов трансформации однодольных растений.</vt:lpstr>
      <vt:lpstr>2. Применение методов генетической инженерии для улучшения аминокислотного состава запасных белков растений</vt:lpstr>
      <vt:lpstr>Презентация PowerPoint</vt:lpstr>
      <vt:lpstr>3. Повышение эффективности процесса фотосинтеза</vt:lpstr>
      <vt:lpstr>4. Генно-инженерные подходы к решению проблемы усвоения азота</vt:lpstr>
      <vt:lpstr>Презентация PowerPoint</vt:lpstr>
      <vt:lpstr>5. Устойчивость растений к фитопатогенам</vt:lpstr>
      <vt:lpstr>Презентация PowerPoint</vt:lpstr>
      <vt:lpstr>Презентация PowerPoint</vt:lpstr>
      <vt:lpstr>Презентация PowerPoint</vt:lpstr>
      <vt:lpstr>6. Устойчивость растений к гербицидам</vt:lpstr>
      <vt:lpstr>Создание трансгенных растений, устойчивых к гербицидам</vt:lpstr>
      <vt:lpstr>Презентация PowerPoint</vt:lpstr>
      <vt:lpstr>Презентация PowerPoint</vt:lpstr>
      <vt:lpstr>7. Устойчивость растений к насекомым</vt:lpstr>
      <vt:lpstr>8. Устойчивость растений к абиотическим стрессам</vt:lpstr>
      <vt:lpstr>Презентация PowerPoint</vt:lpstr>
      <vt:lpstr>Некоторые цифры </vt:lpstr>
      <vt:lpstr>Законодательная база о генно-измененных организмах</vt:lpstr>
      <vt:lpstr>Система безопасности в области генно-инженерной деятельности</vt:lpstr>
      <vt:lpstr>Презентация PowerPoint</vt:lpstr>
      <vt:lpstr>Законодательная база о генно-измененных организмах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9. ОСНОВЫ ГЕНЕТИЧЕСКОЙ ИНЖЕНЕРИИ</dc:title>
  <cp:lastModifiedBy>Люба</cp:lastModifiedBy>
  <cp:revision>73</cp:revision>
  <cp:lastPrinted>2017-11-23T15:35:47Z</cp:lastPrinted>
  <dcterms:modified xsi:type="dcterms:W3CDTF">2019-11-01T15:06:15Z</dcterms:modified>
</cp:coreProperties>
</file>